
<file path=[Content_Types].xml><?xml version="1.0" encoding="utf-8"?>
<Types xmlns="http://schemas.openxmlformats.org/package/2006/content-types">
  <Default ContentType="application/vnd.openxmlformats-officedocument.spreadsheetml.sheet" Extension="xlsx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2.xml"/>
  <Override ContentType="application/vnd.openxmlformats-officedocument.drawingml.chart+xml" PartName="/ppt/charts/chart1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6858000" cx="12192000"/>
  <p:notesSz cx="6858000" cy="12192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jZ73/g0Zeeaatg5MeoLIl4DP86C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customschemas.google.com/relationships/presentationmetadata" Target="metadata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charts/_rels/chart1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6E6779"/>
                </a:solidFill>
                <a:latin typeface="Arial"/>
              </a:defRPr>
            </a:pPr>
            <a:r>
              <a:rPr sz="1200" b="0" i="0" u="none" strike="noStrike">
                <a:solidFill>
                  <a:srgbClr val="6E6779"/>
                </a:solidFill>
                <a:latin typeface="Arial"/>
              </a:rPr>
              <a:t>Sales &amp; category growth, indexed (%)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Growth rate (%)</c:v>
                </c:pt>
              </c:strCache>
            </c:strRef>
          </c:tx>
          <c:spPr>
            <a:solidFill>
              <a:srgbClr val="5C2D91"/>
            </a:solidFill>
            <a:effectLst/>
          </c:spPr>
          <c:invertIfNegative val="0"/>
          <c:dLbls>
            <c:numFmt formatCode="0.0&quot;%&quot;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201A26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5C2D91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E4002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7A4CAD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B79BDB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Checkers in-store
(H1 growth)</c:v>
                  </c:pt>
                  <c:pt idx="1">
                    <c:v>Sixty60
(H1 growth)</c:v>
                  </c:pt>
                  <c:pt idx="2">
                    <c:v>SA cat food
category (CAGR)</c:v>
                  </c:pt>
                  <c:pt idx="3">
                    <c:v>Online pet food
channel (CAGR)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7.1</c:v>
                </c:pt>
                <c:pt idx="1">
                  <c:v>34.6</c:v>
                </c:pt>
                <c:pt idx="2">
                  <c:v>13.2</c:v>
                </c:pt>
                <c:pt idx="3">
                  <c:v>10.3</c:v>
                </c:pt>
              </c:numCache>
            </c:numRef>
          </c:val>
        </c:ser>
        <c:dLbls>
          <c:numFmt formatCode="0.0&quot;%&quot;" sourceLinked="0"/>
          <c:txPr>
            <a:bodyPr/>
            <a:lstStyle/>
            <a:p>
              <a:pPr>
                <a:defRPr b="0" i="0" strike="noStrike" sz="1100" u="none">
                  <a:solidFill>
                    <a:srgbClr val="201A26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50" b="0" i="0" u="none" strike="noStrike">
                <a:solidFill>
                  <a:srgbClr val="6E6779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FFFFF"/>
        </a:solidFill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5C2D91"/>
              </a:solidFill>
              <a:effectLst/>
            </c:spPr>
          </c:dPt>
          <c:dPt>
            <c:idx val="1"/>
            <c:bubble3D val="0"/>
            <c:spPr>
              <a:solidFill>
                <a:srgbClr val="E4002B"/>
              </a:solidFill>
              <a:effectLst/>
            </c:spPr>
          </c:dPt>
          <c:dPt>
            <c:idx val="2"/>
            <c:bubble3D val="0"/>
            <c:spPr>
              <a:solidFill>
                <a:srgbClr val="C9962B"/>
              </a:solidFill>
              <a:effectLst/>
            </c:spPr>
          </c:dPt>
          <c:dPt>
            <c:idx val="3"/>
            <c:bubble3D val="0"/>
            <c:spPr>
              <a:solidFill>
                <a:srgbClr val="7A4CAD"/>
              </a:solidFill>
              <a:effectLst/>
            </c:spPr>
          </c:dPt>
          <c:dPt>
            <c:idx val="4"/>
            <c:bubble3D val="0"/>
            <c:spPr>
              <a:solidFill>
                <a:srgbClr val="1E8E5A"/>
              </a:solidFill>
              <a:effectLst/>
            </c:spPr>
          </c:dPt>
          <c:dPt>
            <c:idx val="5"/>
            <c:bubble3D val="0"/>
            <c:spPr>
              <a:solidFill>
                <a:srgbClr val="9993A3"/>
              </a:solidFill>
              <a:effectLst/>
            </c:spPr>
          </c:dPt>
          <c:dLbls>
            <c:dLbl>
              <c:idx val="0"/>
              <c:numFmt formatCode="0&quot;%&quot;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0&quot;%&quot;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0&quot;%&quot;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numFmt formatCode="0&quot;%&quot;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numFmt formatCode="0&quot;%&quot;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numFmt formatCode="0&quot;%&quot;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&quot;%&quot;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Sheet1!$A$2:$A$7</c:f>
              <c:strCache>
                <c:ptCount val="6"/>
                <c:pt idx="0">
                  <c:v>Retail media: search
&amp; sponsored placement</c:v>
                </c:pt>
                <c:pt idx="1">
                  <c:v>Personalisation &amp; CRM
(Xtra Savings / Rex)</c:v>
                </c:pt>
                <c:pt idx="2">
                  <c:v>Sampling &amp; trial</c:v>
                </c:pt>
                <c:pt idx="3">
                  <c:v>Content &amp; storytelling</c:v>
                </c:pt>
                <c:pt idx="4">
                  <c:v>Availability
contingency buffer</c:v>
                </c:pt>
                <c:pt idx="5">
                  <c:v>Measurement &amp;
optimisation</c:v>
                </c:pt>
              </c:strCache>
            </c:strRef>
          </c:cat>
          <c:val>
            <c:numRef>
              <c:f>Sheet1!$B$2:$B$7</c:f>
              <c:numCache>
                <c:ptCount val="6"/>
                <c:pt idx="0">
                  <c:v>30</c:v>
                </c:pt>
                <c:pt idx="1">
                  <c:v>22</c:v>
                </c:pt>
                <c:pt idx="2">
                  <c:v>18</c:v>
                </c:pt>
                <c:pt idx="3">
                  <c:v>14</c:v>
                </c:pt>
                <c:pt idx="4">
                  <c:v>10</c:v>
                </c:pt>
                <c:pt idx="5">
                  <c:v>6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solidFill>
                <a:srgbClr val="201A26"/>
              </a:solidFill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" name="Google Shape;2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3" name="Google Shape;283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9" name="Google Shape;339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0" name="Google Shape;370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1" name="Google Shape;411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chart" Target="../charts/chart1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14.png"/><Relationship Id="rId5" Type="http://schemas.openxmlformats.org/officeDocument/2006/relationships/image" Target="../media/image16.png"/><Relationship Id="rId6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4.png"/><Relationship Id="rId5" Type="http://schemas.openxmlformats.org/officeDocument/2006/relationships/image" Target="../media/image15.png"/><Relationship Id="rId6" Type="http://schemas.openxmlformats.org/officeDocument/2006/relationships/image" Target="../media/image6.png"/><Relationship Id="rId7" Type="http://schemas.openxmlformats.org/officeDocument/2006/relationships/image" Target="../media/image19.png"/><Relationship Id="rId8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15.png"/><Relationship Id="rId5" Type="http://schemas.openxmlformats.org/officeDocument/2006/relationships/image" Target="../media/image6.png"/><Relationship Id="rId6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8.png"/><Relationship Id="rId5" Type="http://schemas.openxmlformats.org/officeDocument/2006/relationships/image" Target="../media/image24.png"/><Relationship Id="rId6" Type="http://schemas.openxmlformats.org/officeDocument/2006/relationships/image" Target="../media/image6.png"/><Relationship Id="rId7" Type="http://schemas.openxmlformats.org/officeDocument/2006/relationships/image" Target="../media/image1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chart" Target="../charts/chart2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9.png"/><Relationship Id="rId4" Type="http://schemas.openxmlformats.org/officeDocument/2006/relationships/image" Target="../media/image26.png"/><Relationship Id="rId5" Type="http://schemas.openxmlformats.org/officeDocument/2006/relationships/image" Target="../media/image13.png"/><Relationship Id="rId6" Type="http://schemas.openxmlformats.org/officeDocument/2006/relationships/image" Target="../media/image4.png"/><Relationship Id="rId7" Type="http://schemas.openxmlformats.org/officeDocument/2006/relationships/image" Target="../media/image15.png"/><Relationship Id="rId8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71456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/>
          <p:nvPr/>
        </p:nvSpPr>
        <p:spPr>
          <a:xfrm>
            <a:off x="8686800" y="-2194560"/>
            <a:ext cx="6583680" cy="6583680"/>
          </a:xfrm>
          <a:prstGeom prst="ellipse">
            <a:avLst/>
          </a:prstGeom>
          <a:solidFill>
            <a:srgbClr val="5C2D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1"/>
          <p:cNvSpPr/>
          <p:nvPr/>
        </p:nvSpPr>
        <p:spPr>
          <a:xfrm>
            <a:off x="10515600" y="4297680"/>
            <a:ext cx="3840480" cy="3840480"/>
          </a:xfrm>
          <a:prstGeom prst="ellipse">
            <a:avLst/>
          </a:prstGeom>
          <a:solidFill>
            <a:srgbClr val="7A4CA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1"/>
          <p:cNvSpPr/>
          <p:nvPr/>
        </p:nvSpPr>
        <p:spPr>
          <a:xfrm>
            <a:off x="-2011680" y="4846320"/>
            <a:ext cx="4572000" cy="4572000"/>
          </a:xfrm>
          <a:prstGeom prst="ellipse">
            <a:avLst/>
          </a:prstGeom>
          <a:solidFill>
            <a:srgbClr val="5C2D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paw.png" id="19" name="Google Shape;1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44200" y="502920"/>
            <a:ext cx="777240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1"/>
          <p:cNvSpPr/>
          <p:nvPr/>
        </p:nvSpPr>
        <p:spPr>
          <a:xfrm>
            <a:off x="640080" y="1874520"/>
            <a:ext cx="8229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79BDB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B79BDB"/>
                </a:solidFill>
                <a:latin typeface="Arial"/>
                <a:ea typeface="Arial"/>
                <a:cs typeface="Arial"/>
                <a:sym typeface="Arial"/>
              </a:rPr>
              <a:t>DIGITAL MARKETING STRATEGY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1"/>
          <p:cNvSpPr/>
          <p:nvPr/>
        </p:nvSpPr>
        <p:spPr>
          <a:xfrm>
            <a:off x="621792" y="2267712"/>
            <a:ext cx="1060704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Whiskas Dry Cat Food on Checkers Sixty60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"/>
          <p:cNvSpPr/>
          <p:nvPr/>
        </p:nvSpPr>
        <p:spPr>
          <a:xfrm>
            <a:off x="640080" y="3520440"/>
            <a:ext cx="80467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3D9F2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E3D9F2"/>
                </a:solidFill>
                <a:latin typeface="Arial"/>
                <a:ea typeface="Arial"/>
                <a:cs typeface="Arial"/>
                <a:sym typeface="Arial"/>
              </a:rPr>
              <a:t>An omnichannel retail-media strategy that grows sales and wins new cat parents — built entirely on the strength of the existing Whiskas brand.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" name="Google Shape;23;p1"/>
          <p:cNvCxnSpPr/>
          <p:nvPr/>
        </p:nvCxnSpPr>
        <p:spPr>
          <a:xfrm>
            <a:off x="640080" y="4617720"/>
            <a:ext cx="2926080" cy="0"/>
          </a:xfrm>
          <a:prstGeom prst="straightConnector1">
            <a:avLst/>
          </a:prstGeom>
          <a:noFill/>
          <a:ln cap="flat" cmpd="sng" w="19050">
            <a:solidFill>
              <a:srgbClr val="7A4CA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1"/>
          <p:cNvSpPr/>
          <p:nvPr/>
        </p:nvSpPr>
        <p:spPr>
          <a:xfrm>
            <a:off x="640080" y="6263640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79BDB"/>
              </a:buClr>
              <a:buSzPts val="1000"/>
              <a:buFont typeface="Arial"/>
              <a:buNone/>
            </a:pPr>
            <a:r>
              <a:rPr lang="en-US" sz="2100">
                <a:solidFill>
                  <a:srgbClr val="B79BDB"/>
                </a:solidFill>
              </a:rPr>
              <a:t>PRESENTED</a:t>
            </a:r>
            <a:r>
              <a:rPr lang="en-US" sz="2100">
                <a:solidFill>
                  <a:srgbClr val="B79BDB"/>
                </a:solidFill>
              </a:rPr>
              <a:t> BY - NORTHSTAR DIGITAL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cons/paw.png" id="25" name="Google Shape;2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43675" y="4782820"/>
            <a:ext cx="777240" cy="777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"/>
          <p:cNvSpPr/>
          <p:nvPr/>
        </p:nvSpPr>
        <p:spPr>
          <a:xfrm>
            <a:off x="502920" y="365760"/>
            <a:ext cx="1100938" cy="292608"/>
          </a:xfrm>
          <a:prstGeom prst="roundRect">
            <a:avLst>
              <a:gd fmla="val 50000" name="adj"/>
            </a:avLst>
          </a:prstGeom>
          <a:solidFill>
            <a:srgbClr val="5C2D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2"/>
          <p:cNvSpPr/>
          <p:nvPr/>
        </p:nvSpPr>
        <p:spPr>
          <a:xfrm>
            <a:off x="502920" y="365760"/>
            <a:ext cx="1100938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OVERVIEW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2"/>
          <p:cNvSpPr/>
          <p:nvPr/>
        </p:nvSpPr>
        <p:spPr>
          <a:xfrm>
            <a:off x="502920" y="749808"/>
            <a:ext cx="111556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What this strategy covers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2"/>
          <p:cNvSpPr/>
          <p:nvPr/>
        </p:nvSpPr>
        <p:spPr>
          <a:xfrm>
            <a:off x="502920" y="1691640"/>
            <a:ext cx="5394960" cy="1188720"/>
          </a:xfrm>
          <a:prstGeom prst="roundRect">
            <a:avLst>
              <a:gd fmla="val 6154" name="adj"/>
            </a:avLst>
          </a:prstGeom>
          <a:solidFill>
            <a:srgbClr val="F3EE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2"/>
          <p:cNvSpPr/>
          <p:nvPr/>
        </p:nvSpPr>
        <p:spPr>
          <a:xfrm>
            <a:off x="731520" y="1856232"/>
            <a:ext cx="9144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79BDB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B79BDB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2"/>
          <p:cNvSpPr/>
          <p:nvPr/>
        </p:nvSpPr>
        <p:spPr>
          <a:xfrm>
            <a:off x="1554480" y="1874520"/>
            <a:ext cx="4114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550"/>
              <a:buFont typeface="Arial"/>
              <a:buNone/>
            </a:pPr>
            <a:r>
              <a:rPr b="1" i="0" lang="en-US" sz="155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Brand foundation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2"/>
          <p:cNvSpPr/>
          <p:nvPr/>
        </p:nvSpPr>
        <p:spPr>
          <a:xfrm>
            <a:off x="1554480" y="2240280"/>
            <a:ext cx="41148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What Whiskas is built around — and what stays untouched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2"/>
          <p:cNvSpPr/>
          <p:nvPr/>
        </p:nvSpPr>
        <p:spPr>
          <a:xfrm>
            <a:off x="6217920" y="1691640"/>
            <a:ext cx="5394960" cy="1188720"/>
          </a:xfrm>
          <a:prstGeom prst="roundRect">
            <a:avLst>
              <a:gd fmla="val 6154" name="adj"/>
            </a:avLst>
          </a:prstGeom>
          <a:solidFill>
            <a:srgbClr val="F3EE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2"/>
          <p:cNvSpPr/>
          <p:nvPr/>
        </p:nvSpPr>
        <p:spPr>
          <a:xfrm>
            <a:off x="6446520" y="1856232"/>
            <a:ext cx="9144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79BDB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B79BDB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2"/>
          <p:cNvSpPr/>
          <p:nvPr/>
        </p:nvSpPr>
        <p:spPr>
          <a:xfrm>
            <a:off x="7269480" y="1874520"/>
            <a:ext cx="4114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550"/>
              <a:buFont typeface="Arial"/>
              <a:buNone/>
            </a:pPr>
            <a:r>
              <a:rPr b="1" i="0" lang="en-US" sz="155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Market context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2"/>
          <p:cNvSpPr/>
          <p:nvPr/>
        </p:nvSpPr>
        <p:spPr>
          <a:xfrm>
            <a:off x="7269480" y="2240280"/>
            <a:ext cx="41148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Category growth and Sixty60's momentum as a channel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2"/>
          <p:cNvSpPr/>
          <p:nvPr/>
        </p:nvSpPr>
        <p:spPr>
          <a:xfrm>
            <a:off x="502920" y="3108960"/>
            <a:ext cx="5394960" cy="1188720"/>
          </a:xfrm>
          <a:prstGeom prst="roundRect">
            <a:avLst>
              <a:gd fmla="val 6154" name="adj"/>
            </a:avLst>
          </a:prstGeom>
          <a:solidFill>
            <a:srgbClr val="F3EE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2"/>
          <p:cNvSpPr/>
          <p:nvPr/>
        </p:nvSpPr>
        <p:spPr>
          <a:xfrm>
            <a:off x="731520" y="3273552"/>
            <a:ext cx="9144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79BDB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B79BDB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2"/>
          <p:cNvSpPr/>
          <p:nvPr/>
        </p:nvSpPr>
        <p:spPr>
          <a:xfrm>
            <a:off x="1554480" y="3291840"/>
            <a:ext cx="4114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550"/>
              <a:buFont typeface="Arial"/>
              <a:buNone/>
            </a:pPr>
            <a:r>
              <a:rPr b="1" i="0" lang="en-US" sz="155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The import challenge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2"/>
          <p:cNvSpPr/>
          <p:nvPr/>
        </p:nvSpPr>
        <p:spPr>
          <a:xfrm>
            <a:off x="1554480" y="3657600"/>
            <a:ext cx="41148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How global conflict and shipping disruption hit supply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2"/>
          <p:cNvSpPr/>
          <p:nvPr/>
        </p:nvSpPr>
        <p:spPr>
          <a:xfrm>
            <a:off x="6217920" y="3108960"/>
            <a:ext cx="5394960" cy="1188720"/>
          </a:xfrm>
          <a:prstGeom prst="roundRect">
            <a:avLst>
              <a:gd fmla="val 6154" name="adj"/>
            </a:avLst>
          </a:prstGeom>
          <a:solidFill>
            <a:srgbClr val="F3EE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2"/>
          <p:cNvSpPr/>
          <p:nvPr/>
        </p:nvSpPr>
        <p:spPr>
          <a:xfrm>
            <a:off x="6446520" y="3273552"/>
            <a:ext cx="9144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79BDB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B79BDB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2"/>
          <p:cNvSpPr/>
          <p:nvPr/>
        </p:nvSpPr>
        <p:spPr>
          <a:xfrm>
            <a:off x="7269480" y="3291840"/>
            <a:ext cx="4114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550"/>
              <a:buFont typeface="Arial"/>
              <a:buNone/>
            </a:pPr>
            <a:r>
              <a:rPr b="1" i="0" lang="en-US" sz="155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The gap today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2"/>
          <p:cNvSpPr/>
          <p:nvPr/>
        </p:nvSpPr>
        <p:spPr>
          <a:xfrm>
            <a:off x="7269480" y="3657600"/>
            <a:ext cx="41148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Where Whiskas is under-using the Sixty60 platform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2"/>
          <p:cNvSpPr/>
          <p:nvPr/>
        </p:nvSpPr>
        <p:spPr>
          <a:xfrm>
            <a:off x="502920" y="4526280"/>
            <a:ext cx="5394960" cy="1188720"/>
          </a:xfrm>
          <a:prstGeom prst="roundRect">
            <a:avLst>
              <a:gd fmla="val 6154" name="adj"/>
            </a:avLst>
          </a:prstGeom>
          <a:solidFill>
            <a:srgbClr val="F3EE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2"/>
          <p:cNvSpPr/>
          <p:nvPr/>
        </p:nvSpPr>
        <p:spPr>
          <a:xfrm>
            <a:off x="731520" y="4690872"/>
            <a:ext cx="9144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79BDB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B79BDB"/>
                </a:solidFill>
                <a:latin typeface="Arial"/>
                <a:ea typeface="Arial"/>
                <a:cs typeface="Arial"/>
                <a:sym typeface="Arial"/>
              </a:rPr>
              <a:t>05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2"/>
          <p:cNvSpPr/>
          <p:nvPr/>
        </p:nvSpPr>
        <p:spPr>
          <a:xfrm>
            <a:off x="1554480" y="4709160"/>
            <a:ext cx="4114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550"/>
              <a:buFont typeface="Arial"/>
              <a:buNone/>
            </a:pPr>
            <a:r>
              <a:rPr b="1" i="0" lang="en-US" sz="155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Strategic pillars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2"/>
          <p:cNvSpPr/>
          <p:nvPr/>
        </p:nvSpPr>
        <p:spPr>
          <a:xfrm>
            <a:off x="1554480" y="5074920"/>
            <a:ext cx="41148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Four workstreams built on media, data and experience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2"/>
          <p:cNvSpPr/>
          <p:nvPr/>
        </p:nvSpPr>
        <p:spPr>
          <a:xfrm>
            <a:off x="6217920" y="4526280"/>
            <a:ext cx="5394960" cy="1188720"/>
          </a:xfrm>
          <a:prstGeom prst="roundRect">
            <a:avLst>
              <a:gd fmla="val 6154" name="adj"/>
            </a:avLst>
          </a:prstGeom>
          <a:solidFill>
            <a:srgbClr val="F3EE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2"/>
          <p:cNvSpPr/>
          <p:nvPr/>
        </p:nvSpPr>
        <p:spPr>
          <a:xfrm>
            <a:off x="6446520" y="4690872"/>
            <a:ext cx="9144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79BDB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B79BDB"/>
                </a:solidFill>
                <a:latin typeface="Arial"/>
                <a:ea typeface="Arial"/>
                <a:cs typeface="Arial"/>
                <a:sym typeface="Arial"/>
              </a:rPr>
              <a:t>06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2"/>
          <p:cNvSpPr/>
          <p:nvPr/>
        </p:nvSpPr>
        <p:spPr>
          <a:xfrm>
            <a:off x="7269480" y="4709160"/>
            <a:ext cx="4114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550"/>
              <a:buFont typeface="Arial"/>
              <a:buNone/>
            </a:pPr>
            <a:r>
              <a:rPr b="1" i="0" lang="en-US" sz="155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Activation &amp; visuals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2"/>
          <p:cNvSpPr/>
          <p:nvPr/>
        </p:nvSpPr>
        <p:spPr>
          <a:xfrm>
            <a:off x="7269480" y="5074920"/>
            <a:ext cx="41148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In-app placements, calendar, budget and measurement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2"/>
          <p:cNvSpPr/>
          <p:nvPr/>
        </p:nvSpPr>
        <p:spPr>
          <a:xfrm>
            <a:off x="502920" y="6537960"/>
            <a:ext cx="54864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AGENDA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2"/>
          <p:cNvSpPr/>
          <p:nvPr/>
        </p:nvSpPr>
        <p:spPr>
          <a:xfrm>
            <a:off x="7680960" y="6537960"/>
            <a:ext cx="39776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WHISKAS × CHECKERS SIXTY60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2"/>
          <p:cNvSpPr/>
          <p:nvPr/>
        </p:nvSpPr>
        <p:spPr>
          <a:xfrm>
            <a:off x="11750040" y="6537960"/>
            <a:ext cx="3657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"/>
          <p:cNvSpPr/>
          <p:nvPr/>
        </p:nvSpPr>
        <p:spPr>
          <a:xfrm>
            <a:off x="502920" y="365760"/>
            <a:ext cx="1744675" cy="292608"/>
          </a:xfrm>
          <a:prstGeom prst="roundRect">
            <a:avLst>
              <a:gd fmla="val 50000" name="adj"/>
            </a:avLst>
          </a:prstGeom>
          <a:solidFill>
            <a:srgbClr val="5C2D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3"/>
          <p:cNvSpPr/>
          <p:nvPr/>
        </p:nvSpPr>
        <p:spPr>
          <a:xfrm>
            <a:off x="502920" y="365760"/>
            <a:ext cx="1744675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BRAND FOUNDATION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3"/>
          <p:cNvSpPr/>
          <p:nvPr/>
        </p:nvSpPr>
        <p:spPr>
          <a:xfrm>
            <a:off x="502920" y="749808"/>
            <a:ext cx="111556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What Whiskas is built around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3"/>
          <p:cNvSpPr/>
          <p:nvPr/>
        </p:nvSpPr>
        <p:spPr>
          <a:xfrm>
            <a:off x="502920" y="141732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A global Mars Petcare brand with 90 years of pedigree — the strategy amplifies these pillars, it doesn't reinvent them.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3"/>
          <p:cNvSpPr/>
          <p:nvPr/>
        </p:nvSpPr>
        <p:spPr>
          <a:xfrm>
            <a:off x="502920" y="2057400"/>
            <a:ext cx="2697480" cy="3246120"/>
          </a:xfrm>
          <a:prstGeom prst="roundRect">
            <a:avLst>
              <a:gd fmla="val 2712" name="adj"/>
            </a:avLst>
          </a:prstGeom>
          <a:solidFill>
            <a:srgbClr val="FBFAFC"/>
          </a:solidFill>
          <a:ln cap="flat" cmpd="sng" w="12700">
            <a:solidFill>
              <a:srgbClr val="EDE7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3"/>
          <p:cNvSpPr/>
          <p:nvPr/>
        </p:nvSpPr>
        <p:spPr>
          <a:xfrm>
            <a:off x="758952" y="2313432"/>
            <a:ext cx="566928" cy="566928"/>
          </a:xfrm>
          <a:prstGeom prst="roundRect">
            <a:avLst>
              <a:gd fmla="val 22581" name="adj"/>
            </a:avLst>
          </a:prstGeom>
          <a:solidFill>
            <a:srgbClr val="5C2D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nutrition.png" id="72" name="Google Shape;7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6968" y="2441448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3"/>
          <p:cNvSpPr/>
          <p:nvPr/>
        </p:nvSpPr>
        <p:spPr>
          <a:xfrm>
            <a:off x="758952" y="3017520"/>
            <a:ext cx="2185416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Science-backed nutrition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3"/>
          <p:cNvSpPr/>
          <p:nvPr/>
        </p:nvSpPr>
        <p:spPr>
          <a:xfrm>
            <a:off x="758952" y="3703320"/>
            <a:ext cx="2185416" cy="150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Recipes developed via the Waltham Petcare Science Institute; “Nurture their Nature” positioning around complete, life-stage nutrition.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3"/>
          <p:cNvSpPr/>
          <p:nvPr/>
        </p:nvSpPr>
        <p:spPr>
          <a:xfrm>
            <a:off x="3401568" y="2057400"/>
            <a:ext cx="2697480" cy="3246120"/>
          </a:xfrm>
          <a:prstGeom prst="roundRect">
            <a:avLst>
              <a:gd fmla="val 2712" name="adj"/>
            </a:avLst>
          </a:prstGeom>
          <a:solidFill>
            <a:srgbClr val="FBFAFC"/>
          </a:solidFill>
          <a:ln cap="flat" cmpd="sng" w="12700">
            <a:solidFill>
              <a:srgbClr val="EDE7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3"/>
          <p:cNvSpPr/>
          <p:nvPr/>
        </p:nvSpPr>
        <p:spPr>
          <a:xfrm>
            <a:off x="3657600" y="2313432"/>
            <a:ext cx="566928" cy="566928"/>
          </a:xfrm>
          <a:prstGeom prst="roundRect">
            <a:avLst>
              <a:gd fmla="val 22581" name="adj"/>
            </a:avLst>
          </a:prstGeom>
          <a:solidFill>
            <a:srgbClr val="5C2D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heart.png" id="77" name="Google Shape;77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85616" y="2441448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3"/>
          <p:cNvSpPr/>
          <p:nvPr/>
        </p:nvSpPr>
        <p:spPr>
          <a:xfrm>
            <a:off x="3657600" y="3017520"/>
            <a:ext cx="2185416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Emotional connection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3"/>
          <p:cNvSpPr/>
          <p:nvPr/>
        </p:nvSpPr>
        <p:spPr>
          <a:xfrm>
            <a:off x="3657600" y="3703320"/>
            <a:ext cx="2185416" cy="150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A brand mission to “help all cats purr more” — marketing built on the bond between cat and owner, not just the bowl.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3"/>
          <p:cNvSpPr/>
          <p:nvPr/>
        </p:nvSpPr>
        <p:spPr>
          <a:xfrm>
            <a:off x="6300216" y="2057400"/>
            <a:ext cx="2697480" cy="3246120"/>
          </a:xfrm>
          <a:prstGeom prst="roundRect">
            <a:avLst>
              <a:gd fmla="val 2712" name="adj"/>
            </a:avLst>
          </a:prstGeom>
          <a:solidFill>
            <a:srgbClr val="FBFAFC"/>
          </a:solidFill>
          <a:ln cap="flat" cmpd="sng" w="12700">
            <a:solidFill>
              <a:srgbClr val="EDE7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3"/>
          <p:cNvSpPr/>
          <p:nvPr/>
        </p:nvSpPr>
        <p:spPr>
          <a:xfrm>
            <a:off x="6556248" y="2313432"/>
            <a:ext cx="566928" cy="566928"/>
          </a:xfrm>
          <a:prstGeom prst="roundRect">
            <a:avLst>
              <a:gd fmla="val 22581" name="adj"/>
            </a:avLst>
          </a:prstGeom>
          <a:solidFill>
            <a:srgbClr val="5C2D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award.png" id="82" name="Google Shape;82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684264" y="2441448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3"/>
          <p:cNvSpPr/>
          <p:nvPr/>
        </p:nvSpPr>
        <p:spPr>
          <a:xfrm>
            <a:off x="6556248" y="3017520"/>
            <a:ext cx="2185416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Heritage &amp; trust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3"/>
          <p:cNvSpPr/>
          <p:nvPr/>
        </p:nvSpPr>
        <p:spPr>
          <a:xfrm>
            <a:off x="6556248" y="3703320"/>
            <a:ext cx="2185416" cy="150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One of Mars Petcare's five billion-dollar brands, sold in 60+ countries; the purple pack and cat-head mark are instantly recognisable at shelf.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3"/>
          <p:cNvSpPr/>
          <p:nvPr/>
        </p:nvSpPr>
        <p:spPr>
          <a:xfrm>
            <a:off x="9198864" y="2057400"/>
            <a:ext cx="2697480" cy="3246120"/>
          </a:xfrm>
          <a:prstGeom prst="roundRect">
            <a:avLst>
              <a:gd fmla="val 2712" name="adj"/>
            </a:avLst>
          </a:prstGeom>
          <a:solidFill>
            <a:srgbClr val="FBFAFC"/>
          </a:solidFill>
          <a:ln cap="flat" cmpd="sng" w="12700">
            <a:solidFill>
              <a:srgbClr val="EDE7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3"/>
          <p:cNvSpPr/>
          <p:nvPr/>
        </p:nvSpPr>
        <p:spPr>
          <a:xfrm>
            <a:off x="9454896" y="2313432"/>
            <a:ext cx="566928" cy="566928"/>
          </a:xfrm>
          <a:prstGeom prst="roundRect">
            <a:avLst>
              <a:gd fmla="val 22581" name="adj"/>
            </a:avLst>
          </a:prstGeom>
          <a:solidFill>
            <a:srgbClr val="5C2D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eye.png" id="87" name="Google Shape;87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582912" y="2441448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3"/>
          <p:cNvSpPr/>
          <p:nvPr/>
        </p:nvSpPr>
        <p:spPr>
          <a:xfrm>
            <a:off x="9454896" y="3017520"/>
            <a:ext cx="2185416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Distinctive shelf identity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3"/>
          <p:cNvSpPr/>
          <p:nvPr/>
        </p:nvSpPr>
        <p:spPr>
          <a:xfrm>
            <a:off x="9454896" y="3703320"/>
            <a:ext cx="2185416" cy="150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Recognisable purple colourway and stylised cat-head logo — the single biggest asset for standing out in a small mobile screen.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3"/>
          <p:cNvSpPr/>
          <p:nvPr/>
        </p:nvSpPr>
        <p:spPr>
          <a:xfrm>
            <a:off x="502920" y="6537960"/>
            <a:ext cx="54864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BRAND FOUNDATION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3"/>
          <p:cNvSpPr/>
          <p:nvPr/>
        </p:nvSpPr>
        <p:spPr>
          <a:xfrm>
            <a:off x="7680960" y="6537960"/>
            <a:ext cx="39776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WHISKAS × CHECKERS SIXTY60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3"/>
          <p:cNvSpPr/>
          <p:nvPr/>
        </p:nvSpPr>
        <p:spPr>
          <a:xfrm>
            <a:off x="11750040" y="6537960"/>
            <a:ext cx="3657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"/>
          <p:cNvSpPr/>
          <p:nvPr/>
        </p:nvSpPr>
        <p:spPr>
          <a:xfrm>
            <a:off x="502920" y="365760"/>
            <a:ext cx="1583741" cy="292608"/>
          </a:xfrm>
          <a:prstGeom prst="roundRect">
            <a:avLst>
              <a:gd fmla="val 50000" name="adj"/>
            </a:avLst>
          </a:prstGeom>
          <a:solidFill>
            <a:srgbClr val="5C2D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4"/>
          <p:cNvSpPr/>
          <p:nvPr/>
        </p:nvSpPr>
        <p:spPr>
          <a:xfrm>
            <a:off x="502920" y="365760"/>
            <a:ext cx="1583741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MARKET CONTEXT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4"/>
          <p:cNvSpPr/>
          <p:nvPr/>
        </p:nvSpPr>
        <p:spPr>
          <a:xfrm>
            <a:off x="502920" y="749808"/>
            <a:ext cx="111556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The category is growing — and Sixty60 is growing faster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01" name="Google Shape;101;p4"/>
          <p:cNvGraphicFramePr/>
          <p:nvPr/>
        </p:nvGraphicFramePr>
        <p:xfrm>
          <a:off x="502920" y="1600200"/>
          <a:ext cx="6400800" cy="448056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102" name="Google Shape;102;p4"/>
          <p:cNvSpPr/>
          <p:nvPr/>
        </p:nvSpPr>
        <p:spPr>
          <a:xfrm>
            <a:off x="7269480" y="1737360"/>
            <a:ext cx="109728" cy="10972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E400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4"/>
          <p:cNvSpPr/>
          <p:nvPr/>
        </p:nvSpPr>
        <p:spPr>
          <a:xfrm>
            <a:off x="7543800" y="1581912"/>
            <a:ext cx="416052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Sixty60 sales grew 34.6% in six months to R11.9bn — nearly 5× Checkers' in-store growth rate.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4"/>
          <p:cNvSpPr/>
          <p:nvPr/>
        </p:nvSpPr>
        <p:spPr>
          <a:xfrm>
            <a:off x="7269480" y="2816352"/>
            <a:ext cx="109728" cy="10972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E400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"/>
          <p:cNvSpPr/>
          <p:nvPr/>
        </p:nvSpPr>
        <p:spPr>
          <a:xfrm>
            <a:off x="7543800" y="2660904"/>
            <a:ext cx="416052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Store coverage for Sixty60 expanded over 45% in a year, taking the platform deeper into more shopper households.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4"/>
          <p:cNvSpPr/>
          <p:nvPr/>
        </p:nvSpPr>
        <p:spPr>
          <a:xfrm>
            <a:off x="7269480" y="3895344"/>
            <a:ext cx="109728" cy="10972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E400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4"/>
          <p:cNvSpPr/>
          <p:nvPr/>
        </p:nvSpPr>
        <p:spPr>
          <a:xfrm>
            <a:off x="7543800" y="3739896"/>
            <a:ext cx="416052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The SA cat food category is forecast to grow at a double-digit CAGR, with supermarkets/hypermarkets still the single largest channel — and online the fastest-growing.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/>
          <p:nvPr/>
        </p:nvSpPr>
        <p:spPr>
          <a:xfrm>
            <a:off x="7269480" y="4974336"/>
            <a:ext cx="109728" cy="10972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E400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4"/>
          <p:cNvSpPr/>
          <p:nvPr/>
        </p:nvSpPr>
        <p:spPr>
          <a:xfrm>
            <a:off x="7543800" y="4818888"/>
            <a:ext cx="416052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Pet humanisation is accelerating: most SA pet owners now rate pet nutrition as important as their own — a tailwind for a science-led brand like Whiskas.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/>
          <p:nvPr/>
        </p:nvSpPr>
        <p:spPr>
          <a:xfrm>
            <a:off x="502920" y="6537960"/>
            <a:ext cx="54864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MARKET CONTEXT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4"/>
          <p:cNvSpPr/>
          <p:nvPr/>
        </p:nvSpPr>
        <p:spPr>
          <a:xfrm>
            <a:off x="7680960" y="6537960"/>
            <a:ext cx="39776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WHISKAS × CHECKERS SIXTY60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4"/>
          <p:cNvSpPr/>
          <p:nvPr/>
        </p:nvSpPr>
        <p:spPr>
          <a:xfrm>
            <a:off x="11750040" y="6537960"/>
            <a:ext cx="3657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"/>
          <p:cNvSpPr/>
          <p:nvPr/>
        </p:nvSpPr>
        <p:spPr>
          <a:xfrm>
            <a:off x="502920" y="365760"/>
            <a:ext cx="1583741" cy="292608"/>
          </a:xfrm>
          <a:prstGeom prst="roundRect">
            <a:avLst>
              <a:gd fmla="val 50000" name="adj"/>
            </a:avLst>
          </a:prstGeom>
          <a:solidFill>
            <a:srgbClr val="E400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5"/>
          <p:cNvSpPr/>
          <p:nvPr/>
        </p:nvSpPr>
        <p:spPr>
          <a:xfrm>
            <a:off x="502920" y="365760"/>
            <a:ext cx="1583741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SUPPLY CONTEXT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5"/>
          <p:cNvSpPr/>
          <p:nvPr/>
        </p:nvSpPr>
        <p:spPr>
          <a:xfrm>
            <a:off x="502920" y="749808"/>
            <a:ext cx="111556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Why availability is the strategy's silent risk factor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5"/>
          <p:cNvSpPr/>
          <p:nvPr/>
        </p:nvSpPr>
        <p:spPr>
          <a:xfrm>
            <a:off x="502920" y="1417320"/>
            <a:ext cx="106070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Whiskas cat food ranges lean on imported lines and global ingredient/packaging inputs — exposing them to conflict-driven shipping disruption.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5"/>
          <p:cNvSpPr/>
          <p:nvPr/>
        </p:nvSpPr>
        <p:spPr>
          <a:xfrm>
            <a:off x="502920" y="2148840"/>
            <a:ext cx="2697480" cy="3200400"/>
          </a:xfrm>
          <a:prstGeom prst="roundRect">
            <a:avLst>
              <a:gd fmla="val 2712" name="adj"/>
            </a:avLst>
          </a:prstGeom>
          <a:solidFill>
            <a:srgbClr val="FBFAFC"/>
          </a:solidFill>
          <a:ln cap="flat" cmpd="sng" w="12700">
            <a:solidFill>
              <a:srgbClr val="F1DC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5"/>
          <p:cNvSpPr/>
          <p:nvPr/>
        </p:nvSpPr>
        <p:spPr>
          <a:xfrm>
            <a:off x="740664" y="2386584"/>
            <a:ext cx="548640" cy="548640"/>
          </a:xfrm>
          <a:prstGeom prst="roundRect">
            <a:avLst>
              <a:gd fmla="val 21667" name="adj"/>
            </a:avLst>
          </a:prstGeom>
          <a:solidFill>
            <a:srgbClr val="E400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globe.png" id="124" name="Google Shape;12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8680" y="2514600"/>
            <a:ext cx="292608" cy="292608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5"/>
          <p:cNvSpPr/>
          <p:nvPr/>
        </p:nvSpPr>
        <p:spPr>
          <a:xfrm>
            <a:off x="740664" y="3063240"/>
            <a:ext cx="22402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Geopolitical conflict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5"/>
          <p:cNvSpPr/>
          <p:nvPr/>
        </p:nvSpPr>
        <p:spPr>
          <a:xfrm>
            <a:off x="740664" y="3657600"/>
            <a:ext cx="224028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The Ukraine war and Middle East conflict remain top-cited risks for procurement teams — 33% and 75% of global supply chain professionals respectively flag them.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5"/>
          <p:cNvSpPr/>
          <p:nvPr/>
        </p:nvSpPr>
        <p:spPr>
          <a:xfrm>
            <a:off x="3172968" y="3566160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5"/>
          <p:cNvSpPr/>
          <p:nvPr/>
        </p:nvSpPr>
        <p:spPr>
          <a:xfrm>
            <a:off x="3401568" y="2148840"/>
            <a:ext cx="2697480" cy="3200400"/>
          </a:xfrm>
          <a:prstGeom prst="roundRect">
            <a:avLst>
              <a:gd fmla="val 2712" name="adj"/>
            </a:avLst>
          </a:prstGeom>
          <a:solidFill>
            <a:srgbClr val="FBFAFC"/>
          </a:solidFill>
          <a:ln cap="flat" cmpd="sng" w="12700">
            <a:solidFill>
              <a:srgbClr val="F1DC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5"/>
          <p:cNvSpPr/>
          <p:nvPr/>
        </p:nvSpPr>
        <p:spPr>
          <a:xfrm>
            <a:off x="3639312" y="2386584"/>
            <a:ext cx="548640" cy="548640"/>
          </a:xfrm>
          <a:prstGeom prst="roundRect">
            <a:avLst>
              <a:gd fmla="val 21667" name="adj"/>
            </a:avLst>
          </a:prstGeom>
          <a:solidFill>
            <a:srgbClr val="E400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ship.png" id="130" name="Google Shape;130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67328" y="2514600"/>
            <a:ext cx="292608" cy="292608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5"/>
          <p:cNvSpPr/>
          <p:nvPr/>
        </p:nvSpPr>
        <p:spPr>
          <a:xfrm>
            <a:off x="3639312" y="3063240"/>
            <a:ext cx="22402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Shipping &amp; routing disruption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5"/>
          <p:cNvSpPr/>
          <p:nvPr/>
        </p:nvSpPr>
        <p:spPr>
          <a:xfrm>
            <a:off x="3639312" y="3657600"/>
            <a:ext cx="224028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Rerouting away from the Suez Canal via the Cape of Good Hope adds distance and cost right past South African ports — raising freight and insurance costs on imported goods.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5"/>
          <p:cNvSpPr/>
          <p:nvPr/>
        </p:nvSpPr>
        <p:spPr>
          <a:xfrm>
            <a:off x="6071616" y="3566160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5"/>
          <p:cNvSpPr/>
          <p:nvPr/>
        </p:nvSpPr>
        <p:spPr>
          <a:xfrm>
            <a:off x="6300216" y="2148840"/>
            <a:ext cx="2697480" cy="3200400"/>
          </a:xfrm>
          <a:prstGeom prst="roundRect">
            <a:avLst>
              <a:gd fmla="val 2712" name="adj"/>
            </a:avLst>
          </a:prstGeom>
          <a:solidFill>
            <a:srgbClr val="FBFAFC"/>
          </a:solidFill>
          <a:ln cap="flat" cmpd="sng" w="12700">
            <a:solidFill>
              <a:srgbClr val="F1DC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5"/>
          <p:cNvSpPr/>
          <p:nvPr/>
        </p:nvSpPr>
        <p:spPr>
          <a:xfrm>
            <a:off x="6537960" y="2386584"/>
            <a:ext cx="548640" cy="548640"/>
          </a:xfrm>
          <a:prstGeom prst="roundRect">
            <a:avLst>
              <a:gd fmla="val 21667" name="adj"/>
            </a:avLst>
          </a:prstGeom>
          <a:solidFill>
            <a:srgbClr val="E400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truck.png" id="136" name="Google Shape;136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665976" y="2514600"/>
            <a:ext cx="292608" cy="292608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5"/>
          <p:cNvSpPr/>
          <p:nvPr/>
        </p:nvSpPr>
        <p:spPr>
          <a:xfrm>
            <a:off x="6537960" y="3063240"/>
            <a:ext cx="22402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Local logistics strain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5"/>
          <p:cNvSpPr/>
          <p:nvPr/>
        </p:nvSpPr>
        <p:spPr>
          <a:xfrm>
            <a:off x="6537960" y="3657600"/>
            <a:ext cx="224028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Transnet's rail and port constraints compound the problem, adding delay and cost on top of global disruption.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5"/>
          <p:cNvSpPr/>
          <p:nvPr/>
        </p:nvSpPr>
        <p:spPr>
          <a:xfrm>
            <a:off x="8970264" y="3566160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5"/>
          <p:cNvSpPr/>
          <p:nvPr/>
        </p:nvSpPr>
        <p:spPr>
          <a:xfrm>
            <a:off x="9198864" y="2148840"/>
            <a:ext cx="2697480" cy="3200400"/>
          </a:xfrm>
          <a:prstGeom prst="roundRect">
            <a:avLst>
              <a:gd fmla="val 2712" name="adj"/>
            </a:avLst>
          </a:prstGeom>
          <a:solidFill>
            <a:srgbClr val="FBFAFC"/>
          </a:solidFill>
          <a:ln cap="flat" cmpd="sng" w="12700">
            <a:solidFill>
              <a:srgbClr val="F1DC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5"/>
          <p:cNvSpPr/>
          <p:nvPr/>
        </p:nvSpPr>
        <p:spPr>
          <a:xfrm>
            <a:off x="9436608" y="2386584"/>
            <a:ext cx="548640" cy="548640"/>
          </a:xfrm>
          <a:prstGeom prst="roundRect">
            <a:avLst>
              <a:gd fmla="val 21667" name="adj"/>
            </a:avLst>
          </a:prstGeom>
          <a:solidFill>
            <a:srgbClr val="E400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alert.png" id="142" name="Google Shape;142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564624" y="2514600"/>
            <a:ext cx="292608" cy="292608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5"/>
          <p:cNvSpPr/>
          <p:nvPr/>
        </p:nvSpPr>
        <p:spPr>
          <a:xfrm>
            <a:off x="9436608" y="3063240"/>
            <a:ext cx="22402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Shelf &amp; app impact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5"/>
          <p:cNvSpPr/>
          <p:nvPr/>
        </p:nvSpPr>
        <p:spPr>
          <a:xfrm>
            <a:off x="9436608" y="3657600"/>
            <a:ext cx="224028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The precedent is real: Mars has already confirmed cat-food shortages elsewhere — driven by port, shipping and manufacturing constraints on imported lines.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5"/>
          <p:cNvSpPr/>
          <p:nvPr/>
        </p:nvSpPr>
        <p:spPr>
          <a:xfrm>
            <a:off x="502920" y="5532120"/>
            <a:ext cx="11201400" cy="685800"/>
          </a:xfrm>
          <a:prstGeom prst="roundRect">
            <a:avLst>
              <a:gd fmla="val 10667" name="adj"/>
            </a:avLst>
          </a:prstGeom>
          <a:solidFill>
            <a:srgbClr val="F3EE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5"/>
          <p:cNvSpPr/>
          <p:nvPr/>
        </p:nvSpPr>
        <p:spPr>
          <a:xfrm>
            <a:off x="777240" y="5532120"/>
            <a:ext cx="106984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71456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371456"/>
                </a:solidFill>
                <a:latin typeface="Arial"/>
                <a:ea typeface="Arial"/>
                <a:cs typeface="Arial"/>
                <a:sym typeface="Arial"/>
              </a:rPr>
              <a:t>So what: </a:t>
            </a:r>
            <a:r>
              <a:rPr b="0" i="0" lang="en-US" sz="115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on Sixty60, an out-of-stock SKU loses search ranking and gifts basket share to Purina, Royal Canin and Hill's. The strategy below treats availability as a media metric, not just a supply chain one.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5"/>
          <p:cNvSpPr/>
          <p:nvPr/>
        </p:nvSpPr>
        <p:spPr>
          <a:xfrm>
            <a:off x="502920" y="6537960"/>
            <a:ext cx="54864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SUPPLY CONTEXT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5"/>
          <p:cNvSpPr/>
          <p:nvPr/>
        </p:nvSpPr>
        <p:spPr>
          <a:xfrm>
            <a:off x="7680960" y="6537960"/>
            <a:ext cx="39776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WHISKAS × CHECKERS SIXTY60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5"/>
          <p:cNvSpPr/>
          <p:nvPr/>
        </p:nvSpPr>
        <p:spPr>
          <a:xfrm>
            <a:off x="11750040" y="6537960"/>
            <a:ext cx="3657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"/>
          <p:cNvSpPr/>
          <p:nvPr/>
        </p:nvSpPr>
        <p:spPr>
          <a:xfrm>
            <a:off x="502920" y="365760"/>
            <a:ext cx="1503274" cy="292608"/>
          </a:xfrm>
          <a:prstGeom prst="roundRect">
            <a:avLst>
              <a:gd fmla="val 50000" name="adj"/>
            </a:avLst>
          </a:prstGeom>
          <a:solidFill>
            <a:srgbClr val="5C2D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7"/>
          <p:cNvSpPr/>
          <p:nvPr/>
        </p:nvSpPr>
        <p:spPr>
          <a:xfrm>
            <a:off x="502920" y="365760"/>
            <a:ext cx="1503274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GAP TODAY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7"/>
          <p:cNvSpPr/>
          <p:nvPr/>
        </p:nvSpPr>
        <p:spPr>
          <a:xfrm>
            <a:off x="502920" y="749808"/>
            <a:ext cx="111556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Where Whiskas is under-using the platform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7"/>
          <p:cNvSpPr/>
          <p:nvPr/>
        </p:nvSpPr>
        <p:spPr>
          <a:xfrm>
            <a:off x="502920" y="1600200"/>
            <a:ext cx="3611880" cy="2057400"/>
          </a:xfrm>
          <a:prstGeom prst="roundRect">
            <a:avLst>
              <a:gd fmla="val 3556" name="adj"/>
            </a:avLst>
          </a:prstGeom>
          <a:solidFill>
            <a:srgbClr val="FBFAFC"/>
          </a:solidFill>
          <a:ln cap="flat" cmpd="sng" w="12700">
            <a:solidFill>
              <a:srgbClr val="EDE7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7"/>
          <p:cNvSpPr/>
          <p:nvPr/>
        </p:nvSpPr>
        <p:spPr>
          <a:xfrm>
            <a:off x="722376" y="1801368"/>
            <a:ext cx="457200" cy="457200"/>
          </a:xfrm>
          <a:prstGeom prst="roundRect">
            <a:avLst>
              <a:gd fmla="val 22000" name="adj"/>
            </a:avLst>
          </a:prstGeom>
          <a:solidFill>
            <a:srgbClr val="5C2D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search.png" id="160" name="Google Shape;16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2960" y="1901952"/>
            <a:ext cx="256032" cy="256032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7"/>
          <p:cNvSpPr/>
          <p:nvPr/>
        </p:nvSpPr>
        <p:spPr>
          <a:xfrm>
            <a:off x="722376" y="2368296"/>
            <a:ext cx="3172968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Losing share of search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7"/>
          <p:cNvSpPr/>
          <p:nvPr/>
        </p:nvSpPr>
        <p:spPr>
          <a:xfrm>
            <a:off x="722376" y="2788920"/>
            <a:ext cx="3172968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970"/>
              <a:buFont typeface="Arial"/>
              <a:buNone/>
            </a:pPr>
            <a:r>
              <a:rPr b="0" i="0" lang="en-US" sz="97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Sponsored search and category takeovers on “cat food” and “dry cat food” are not consistently claimed — ceding the top of the results grid to Purina, Royal Canin and Hill's.</a:t>
            </a:r>
            <a:endParaRPr b="0" i="0" sz="97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7"/>
          <p:cNvSpPr/>
          <p:nvPr/>
        </p:nvSpPr>
        <p:spPr>
          <a:xfrm>
            <a:off x="4297680" y="1600200"/>
            <a:ext cx="3611880" cy="2057400"/>
          </a:xfrm>
          <a:prstGeom prst="roundRect">
            <a:avLst>
              <a:gd fmla="val 3556" name="adj"/>
            </a:avLst>
          </a:prstGeom>
          <a:solidFill>
            <a:srgbClr val="FBFAFC"/>
          </a:solidFill>
          <a:ln cap="flat" cmpd="sng" w="12700">
            <a:solidFill>
              <a:srgbClr val="EDE7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7"/>
          <p:cNvSpPr/>
          <p:nvPr/>
        </p:nvSpPr>
        <p:spPr>
          <a:xfrm>
            <a:off x="4517136" y="1801368"/>
            <a:ext cx="457200" cy="457200"/>
          </a:xfrm>
          <a:prstGeom prst="roundRect">
            <a:avLst>
              <a:gd fmla="val 22000" name="adj"/>
            </a:avLst>
          </a:prstGeom>
          <a:solidFill>
            <a:srgbClr val="5C2D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package.png" id="165" name="Google Shape;165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17720" y="1901952"/>
            <a:ext cx="256032" cy="256032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7"/>
          <p:cNvSpPr/>
          <p:nvPr/>
        </p:nvSpPr>
        <p:spPr>
          <a:xfrm>
            <a:off x="4517136" y="2368296"/>
            <a:ext cx="3172968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Availability hits ranking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7"/>
          <p:cNvSpPr/>
          <p:nvPr/>
        </p:nvSpPr>
        <p:spPr>
          <a:xfrm>
            <a:off x="4517136" y="2788920"/>
            <a:ext cx="3172968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970"/>
              <a:buFont typeface="Arial"/>
              <a:buNone/>
            </a:pPr>
            <a:r>
              <a:rPr b="0" i="0" lang="en-US" sz="97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Sixty60 favours in-stock, fast-fulfilling SKUs. Import-driven stockouts don't just lose the missed sale — they suppress future search placement too.</a:t>
            </a:r>
            <a:endParaRPr b="0" i="0" sz="97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7"/>
          <p:cNvSpPr/>
          <p:nvPr/>
        </p:nvSpPr>
        <p:spPr>
          <a:xfrm>
            <a:off x="8092440" y="1600200"/>
            <a:ext cx="3611880" cy="2057400"/>
          </a:xfrm>
          <a:prstGeom prst="roundRect">
            <a:avLst>
              <a:gd fmla="val 3556" name="adj"/>
            </a:avLst>
          </a:prstGeom>
          <a:solidFill>
            <a:srgbClr val="FBFAFC"/>
          </a:solidFill>
          <a:ln cap="flat" cmpd="sng" w="12700">
            <a:solidFill>
              <a:srgbClr val="EDE7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7"/>
          <p:cNvSpPr/>
          <p:nvPr/>
        </p:nvSpPr>
        <p:spPr>
          <a:xfrm>
            <a:off x="8311896" y="1801368"/>
            <a:ext cx="457200" cy="457200"/>
          </a:xfrm>
          <a:prstGeom prst="roundRect">
            <a:avLst>
              <a:gd fmla="val 22000" name="adj"/>
            </a:avLst>
          </a:prstGeom>
          <a:solidFill>
            <a:srgbClr val="5C2D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users.png" id="170" name="Google Shape;170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12480" y="1901952"/>
            <a:ext cx="256032" cy="256032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7"/>
          <p:cNvSpPr/>
          <p:nvPr/>
        </p:nvSpPr>
        <p:spPr>
          <a:xfrm>
            <a:off x="8311896" y="2368296"/>
            <a:ext cx="3172968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Personalisation left on the table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7"/>
          <p:cNvSpPr/>
          <p:nvPr/>
        </p:nvSpPr>
        <p:spPr>
          <a:xfrm>
            <a:off x="8311896" y="2788920"/>
            <a:ext cx="3172968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970"/>
              <a:buFont typeface="Arial"/>
              <a:buNone/>
            </a:pPr>
            <a:r>
              <a:rPr b="0" i="0" lang="en-US" sz="97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Checkers' Xtra Savings / Rex data engine already powers ~24× ROI personalised offers for other suppliers — Whiskas is not yet running always-on, segment-level offers at that depth.</a:t>
            </a:r>
            <a:endParaRPr b="0" i="0" sz="97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7"/>
          <p:cNvSpPr/>
          <p:nvPr/>
        </p:nvSpPr>
        <p:spPr>
          <a:xfrm>
            <a:off x="502920" y="3840480"/>
            <a:ext cx="3611880" cy="2057400"/>
          </a:xfrm>
          <a:prstGeom prst="roundRect">
            <a:avLst>
              <a:gd fmla="val 3556" name="adj"/>
            </a:avLst>
          </a:prstGeom>
          <a:solidFill>
            <a:srgbClr val="FBFAFC"/>
          </a:solidFill>
          <a:ln cap="flat" cmpd="sng" w="12700">
            <a:solidFill>
              <a:srgbClr val="EDE7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7"/>
          <p:cNvSpPr/>
          <p:nvPr/>
        </p:nvSpPr>
        <p:spPr>
          <a:xfrm>
            <a:off x="722376" y="4041648"/>
            <a:ext cx="457200" cy="457200"/>
          </a:xfrm>
          <a:prstGeom prst="roundRect">
            <a:avLst>
              <a:gd fmla="val 22000" name="adj"/>
            </a:avLst>
          </a:prstGeom>
          <a:solidFill>
            <a:srgbClr val="5C2D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gift.png" id="175" name="Google Shape;175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960" y="4142232"/>
            <a:ext cx="256032" cy="256032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7"/>
          <p:cNvSpPr/>
          <p:nvPr/>
        </p:nvSpPr>
        <p:spPr>
          <a:xfrm>
            <a:off x="722376" y="4608576"/>
            <a:ext cx="3172968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Sampling used occasionally, not systematically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7"/>
          <p:cNvSpPr/>
          <p:nvPr/>
        </p:nvSpPr>
        <p:spPr>
          <a:xfrm>
            <a:off x="722376" y="5029200"/>
            <a:ext cx="3172968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970"/>
              <a:buFont typeface="Arial"/>
              <a:buNone/>
            </a:pPr>
            <a:r>
              <a:rPr b="0" i="0" lang="en-US" sz="97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Sixty60's “surprise-and-delight” sampling (seen with Sparletta) is a proven new-customer engine — Whiskas has no standing trial programme for kitten or switcher households.</a:t>
            </a:r>
            <a:endParaRPr b="0" i="0" sz="97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7"/>
          <p:cNvSpPr/>
          <p:nvPr/>
        </p:nvSpPr>
        <p:spPr>
          <a:xfrm>
            <a:off x="4297680" y="3840480"/>
            <a:ext cx="3611880" cy="2057400"/>
          </a:xfrm>
          <a:prstGeom prst="roundRect">
            <a:avLst>
              <a:gd fmla="val 3556" name="adj"/>
            </a:avLst>
          </a:prstGeom>
          <a:solidFill>
            <a:srgbClr val="FBFAFC"/>
          </a:solidFill>
          <a:ln cap="flat" cmpd="sng" w="12700">
            <a:solidFill>
              <a:srgbClr val="EDE7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7"/>
          <p:cNvSpPr/>
          <p:nvPr/>
        </p:nvSpPr>
        <p:spPr>
          <a:xfrm>
            <a:off x="4517136" y="4041648"/>
            <a:ext cx="457200" cy="457200"/>
          </a:xfrm>
          <a:prstGeom prst="roundRect">
            <a:avLst>
              <a:gd fmla="val 22000" name="adj"/>
            </a:avLst>
          </a:prstGeom>
          <a:solidFill>
            <a:srgbClr val="5C2D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tag.png" id="180" name="Google Shape;180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617720" y="4142232"/>
            <a:ext cx="256032" cy="256032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7"/>
          <p:cNvSpPr/>
          <p:nvPr/>
        </p:nvSpPr>
        <p:spPr>
          <a:xfrm>
            <a:off x="4517136" y="4608576"/>
            <a:ext cx="3172968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Media is price-led, not brand-led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7"/>
          <p:cNvSpPr/>
          <p:nvPr/>
        </p:nvSpPr>
        <p:spPr>
          <a:xfrm>
            <a:off x="4517136" y="5029200"/>
            <a:ext cx="3172968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970"/>
              <a:buFont typeface="Arial"/>
              <a:buNone/>
            </a:pPr>
            <a:r>
              <a:rPr b="0" i="0" lang="en-US" sz="97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Visibility today leans on price-off banners rather than the emotional, nutrition-led storytelling that differentiates Whiskas in-store and on TV.</a:t>
            </a:r>
            <a:endParaRPr b="0" i="0" sz="97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7"/>
          <p:cNvSpPr/>
          <p:nvPr/>
        </p:nvSpPr>
        <p:spPr>
          <a:xfrm>
            <a:off x="8092440" y="3840480"/>
            <a:ext cx="3611880" cy="2057400"/>
          </a:xfrm>
          <a:prstGeom prst="roundRect">
            <a:avLst>
              <a:gd fmla="val 3556" name="adj"/>
            </a:avLst>
          </a:prstGeom>
          <a:solidFill>
            <a:srgbClr val="FBFAFC"/>
          </a:solidFill>
          <a:ln cap="flat" cmpd="sng" w="12700">
            <a:solidFill>
              <a:srgbClr val="EDE7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7"/>
          <p:cNvSpPr/>
          <p:nvPr/>
        </p:nvSpPr>
        <p:spPr>
          <a:xfrm>
            <a:off x="8311896" y="4041648"/>
            <a:ext cx="457200" cy="457200"/>
          </a:xfrm>
          <a:prstGeom prst="roundRect">
            <a:avLst>
              <a:gd fmla="val 22000" name="adj"/>
            </a:avLst>
          </a:prstGeom>
          <a:solidFill>
            <a:srgbClr val="5C2D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repeat.png" id="185" name="Google Shape;185;p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412480" y="4142232"/>
            <a:ext cx="256032" cy="256032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7"/>
          <p:cNvSpPr/>
          <p:nvPr/>
        </p:nvSpPr>
        <p:spPr>
          <a:xfrm>
            <a:off x="8311896" y="4608576"/>
            <a:ext cx="3172968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No structured repeat-purchase engine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7"/>
          <p:cNvSpPr/>
          <p:nvPr/>
        </p:nvSpPr>
        <p:spPr>
          <a:xfrm>
            <a:off x="8311896" y="5029200"/>
            <a:ext cx="3172968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970"/>
              <a:buFont typeface="Arial"/>
              <a:buNone/>
            </a:pPr>
            <a:r>
              <a:rPr b="0" i="0" lang="en-US" sz="97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Dry food is a repeat, subscription-friendly category, but there's no always-on mechanic nudging Sixty60 buyers to re-order or set up scheduled delivery.</a:t>
            </a:r>
            <a:endParaRPr b="0" i="0" sz="97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7"/>
          <p:cNvSpPr/>
          <p:nvPr/>
        </p:nvSpPr>
        <p:spPr>
          <a:xfrm>
            <a:off x="502920" y="6537960"/>
            <a:ext cx="54864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THE GAP TODAY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7"/>
          <p:cNvSpPr/>
          <p:nvPr/>
        </p:nvSpPr>
        <p:spPr>
          <a:xfrm>
            <a:off x="7680960" y="6537960"/>
            <a:ext cx="39776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WHISKAS × CHECKERS SIXTY60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7"/>
          <p:cNvSpPr/>
          <p:nvPr/>
        </p:nvSpPr>
        <p:spPr>
          <a:xfrm>
            <a:off x="11750040" y="6537960"/>
            <a:ext cx="3657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8"/>
          <p:cNvSpPr/>
          <p:nvPr/>
        </p:nvSpPr>
        <p:spPr>
          <a:xfrm>
            <a:off x="502920" y="365760"/>
            <a:ext cx="1422806" cy="292608"/>
          </a:xfrm>
          <a:prstGeom prst="roundRect">
            <a:avLst>
              <a:gd fmla="val 50000" name="adj"/>
            </a:avLst>
          </a:prstGeom>
          <a:solidFill>
            <a:srgbClr val="5C2D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8"/>
          <p:cNvSpPr/>
          <p:nvPr/>
        </p:nvSpPr>
        <p:spPr>
          <a:xfrm>
            <a:off x="502920" y="365760"/>
            <a:ext cx="1422806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STRATEGY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8"/>
          <p:cNvSpPr/>
          <p:nvPr/>
        </p:nvSpPr>
        <p:spPr>
          <a:xfrm>
            <a:off x="502920" y="749808"/>
            <a:ext cx="111556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Four pillars, one platform: Checkers Sixty60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8"/>
          <p:cNvSpPr/>
          <p:nvPr/>
        </p:nvSpPr>
        <p:spPr>
          <a:xfrm>
            <a:off x="502920" y="1417320"/>
            <a:ext cx="106070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Every pillar is delivered through media, data and experience — the Whiskas pack does the convincing once a shopper arrives.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8"/>
          <p:cNvSpPr/>
          <p:nvPr/>
        </p:nvSpPr>
        <p:spPr>
          <a:xfrm>
            <a:off x="502920" y="2011680"/>
            <a:ext cx="2697480" cy="3566160"/>
          </a:xfrm>
          <a:prstGeom prst="roundRect">
            <a:avLst>
              <a:gd fmla="val 3390" name="adj"/>
            </a:avLst>
          </a:prstGeom>
          <a:solidFill>
            <a:srgbClr val="FBFA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8"/>
          <p:cNvSpPr/>
          <p:nvPr/>
        </p:nvSpPr>
        <p:spPr>
          <a:xfrm>
            <a:off x="502920" y="2011680"/>
            <a:ext cx="2697480" cy="91440"/>
          </a:xfrm>
          <a:prstGeom prst="rect">
            <a:avLst/>
          </a:prstGeom>
          <a:solidFill>
            <a:srgbClr val="5C2D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8"/>
          <p:cNvSpPr/>
          <p:nvPr/>
        </p:nvSpPr>
        <p:spPr>
          <a:xfrm>
            <a:off x="722376" y="2304288"/>
            <a:ext cx="10972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79BDB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B79BDB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8"/>
          <p:cNvSpPr/>
          <p:nvPr/>
        </p:nvSpPr>
        <p:spPr>
          <a:xfrm>
            <a:off x="722376" y="2788920"/>
            <a:ext cx="530352" cy="530352"/>
          </a:xfrm>
          <a:prstGeom prst="roundRect">
            <a:avLst>
              <a:gd fmla="val 22414" name="adj"/>
            </a:avLst>
          </a:prstGeom>
          <a:solidFill>
            <a:srgbClr val="5C2D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search.png" id="204" name="Google Shape;20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1248" y="2907792"/>
            <a:ext cx="292608" cy="292608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8"/>
          <p:cNvSpPr/>
          <p:nvPr/>
        </p:nvSpPr>
        <p:spPr>
          <a:xfrm>
            <a:off x="722376" y="3493008"/>
            <a:ext cx="2258568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Own the Search &amp; Shelf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8"/>
          <p:cNvSpPr/>
          <p:nvPr/>
        </p:nvSpPr>
        <p:spPr>
          <a:xfrm>
            <a:off x="722376" y="4224528"/>
            <a:ext cx="2258568" cy="1280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1030"/>
              <a:buFont typeface="Arial"/>
              <a:buNone/>
            </a:pPr>
            <a:r>
              <a:rPr b="0" i="0" lang="en-US" sz="103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Sponsored search, category takeovers and PDP optimisation to win the moment a cat parent opens the app.</a:t>
            </a:r>
            <a:endParaRPr b="0" i="0" sz="103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8"/>
          <p:cNvSpPr/>
          <p:nvPr/>
        </p:nvSpPr>
        <p:spPr>
          <a:xfrm>
            <a:off x="3401568" y="2011680"/>
            <a:ext cx="2697480" cy="3566160"/>
          </a:xfrm>
          <a:prstGeom prst="roundRect">
            <a:avLst>
              <a:gd fmla="val 3390" name="adj"/>
            </a:avLst>
          </a:prstGeom>
          <a:solidFill>
            <a:srgbClr val="FBFA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8"/>
          <p:cNvSpPr/>
          <p:nvPr/>
        </p:nvSpPr>
        <p:spPr>
          <a:xfrm>
            <a:off x="3401568" y="2011680"/>
            <a:ext cx="2697480" cy="91440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8"/>
          <p:cNvSpPr/>
          <p:nvPr/>
        </p:nvSpPr>
        <p:spPr>
          <a:xfrm>
            <a:off x="3621024" y="2304288"/>
            <a:ext cx="10972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79BDB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B79BDB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3621024" y="2788920"/>
            <a:ext cx="530352" cy="530352"/>
          </a:xfrm>
          <a:prstGeom prst="roundRect">
            <a:avLst>
              <a:gd fmla="val 22414" name="adj"/>
            </a:avLst>
          </a:prstGeom>
          <a:solidFill>
            <a:srgbClr val="E400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users.png" id="211" name="Google Shape;211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39896" y="2907792"/>
            <a:ext cx="292608" cy="292608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8"/>
          <p:cNvSpPr/>
          <p:nvPr/>
        </p:nvSpPr>
        <p:spPr>
          <a:xfrm>
            <a:off x="3621024" y="3493008"/>
            <a:ext cx="2258568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Personalise with Xtra Savings Data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3621024" y="4224528"/>
            <a:ext cx="2258568" cy="1280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1030"/>
              <a:buFont typeface="Arial"/>
              <a:buNone/>
            </a:pPr>
            <a:r>
              <a:rPr b="0" i="0" lang="en-US" sz="103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Segment-level offers via Rex/Xtra Savings — targeting kitten households, switchers and lapsed Whiskas buyers.</a:t>
            </a:r>
            <a:endParaRPr b="0" i="0" sz="103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8"/>
          <p:cNvSpPr/>
          <p:nvPr/>
        </p:nvSpPr>
        <p:spPr>
          <a:xfrm>
            <a:off x="6300216" y="2011680"/>
            <a:ext cx="2697480" cy="3566160"/>
          </a:xfrm>
          <a:prstGeom prst="roundRect">
            <a:avLst>
              <a:gd fmla="val 3390" name="adj"/>
            </a:avLst>
          </a:prstGeom>
          <a:solidFill>
            <a:srgbClr val="FBFA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8"/>
          <p:cNvSpPr/>
          <p:nvPr/>
        </p:nvSpPr>
        <p:spPr>
          <a:xfrm>
            <a:off x="6300216" y="2011680"/>
            <a:ext cx="2697480" cy="91440"/>
          </a:xfrm>
          <a:prstGeom prst="rect">
            <a:avLst/>
          </a:prstGeom>
          <a:solidFill>
            <a:srgbClr val="C996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8"/>
          <p:cNvSpPr/>
          <p:nvPr/>
        </p:nvSpPr>
        <p:spPr>
          <a:xfrm>
            <a:off x="6519672" y="2304288"/>
            <a:ext cx="10972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79BDB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B79BDB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8"/>
          <p:cNvSpPr/>
          <p:nvPr/>
        </p:nvSpPr>
        <p:spPr>
          <a:xfrm>
            <a:off x="6519672" y="2788920"/>
            <a:ext cx="530352" cy="530352"/>
          </a:xfrm>
          <a:prstGeom prst="roundRect">
            <a:avLst>
              <a:gd fmla="val 22414" name="adj"/>
            </a:avLst>
          </a:prstGeom>
          <a:solidFill>
            <a:srgbClr val="C996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gift.png" id="218" name="Google Shape;218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638544" y="2907792"/>
            <a:ext cx="292608" cy="292608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8"/>
          <p:cNvSpPr/>
          <p:nvPr/>
        </p:nvSpPr>
        <p:spPr>
          <a:xfrm>
            <a:off x="6519672" y="3493008"/>
            <a:ext cx="2258568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Drive Discovery &amp; Trial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8"/>
          <p:cNvSpPr/>
          <p:nvPr/>
        </p:nvSpPr>
        <p:spPr>
          <a:xfrm>
            <a:off x="6519672" y="4224528"/>
            <a:ext cx="2258568" cy="1280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1030"/>
              <a:buFont typeface="Arial"/>
              <a:buNone/>
            </a:pPr>
            <a:r>
              <a:rPr b="0" i="0" lang="en-US" sz="103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Always-on sampling and “surprise-and-delight” drops to convert new and competitor-brand cat owners.</a:t>
            </a:r>
            <a:endParaRPr b="0" i="0" sz="103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8"/>
          <p:cNvSpPr/>
          <p:nvPr/>
        </p:nvSpPr>
        <p:spPr>
          <a:xfrm>
            <a:off x="9198864" y="2011680"/>
            <a:ext cx="2697480" cy="3566160"/>
          </a:xfrm>
          <a:prstGeom prst="roundRect">
            <a:avLst>
              <a:gd fmla="val 3390" name="adj"/>
            </a:avLst>
          </a:prstGeom>
          <a:solidFill>
            <a:srgbClr val="FBFA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8"/>
          <p:cNvSpPr/>
          <p:nvPr/>
        </p:nvSpPr>
        <p:spPr>
          <a:xfrm>
            <a:off x="9198864" y="2011680"/>
            <a:ext cx="2697480" cy="91440"/>
          </a:xfrm>
          <a:prstGeom prst="rect">
            <a:avLst/>
          </a:prstGeom>
          <a:solidFill>
            <a:srgbClr val="1E8E5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8"/>
          <p:cNvSpPr/>
          <p:nvPr/>
        </p:nvSpPr>
        <p:spPr>
          <a:xfrm>
            <a:off x="9418320" y="2304288"/>
            <a:ext cx="10972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79BDB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B79BDB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8"/>
          <p:cNvSpPr/>
          <p:nvPr/>
        </p:nvSpPr>
        <p:spPr>
          <a:xfrm>
            <a:off x="9418320" y="2788920"/>
            <a:ext cx="530352" cy="530352"/>
          </a:xfrm>
          <a:prstGeom prst="roundRect">
            <a:avLst>
              <a:gd fmla="val 22414" name="adj"/>
            </a:avLst>
          </a:prstGeom>
          <a:solidFill>
            <a:srgbClr val="1E8E5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repeat.png" id="225" name="Google Shape;225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537192" y="2907792"/>
            <a:ext cx="292608" cy="292608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8"/>
          <p:cNvSpPr/>
          <p:nvPr/>
        </p:nvSpPr>
        <p:spPr>
          <a:xfrm>
            <a:off x="9418320" y="3493008"/>
            <a:ext cx="2258568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Build Content &amp; Loyalty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8"/>
          <p:cNvSpPr/>
          <p:nvPr/>
        </p:nvSpPr>
        <p:spPr>
          <a:xfrm>
            <a:off x="9418320" y="4224528"/>
            <a:ext cx="2258568" cy="1280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1030"/>
              <a:buFont typeface="Arial"/>
              <a:buNone/>
            </a:pPr>
            <a:r>
              <a:rPr b="0" i="0" lang="en-US" sz="103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Cat-care content hub plus scheduled/repeat-order mechanics to lift frequency and defend the base.</a:t>
            </a:r>
            <a:endParaRPr b="0" i="0" sz="103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8"/>
          <p:cNvSpPr/>
          <p:nvPr/>
        </p:nvSpPr>
        <p:spPr>
          <a:xfrm>
            <a:off x="502920" y="6537960"/>
            <a:ext cx="54864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THE STRATEGY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8"/>
          <p:cNvSpPr/>
          <p:nvPr/>
        </p:nvSpPr>
        <p:spPr>
          <a:xfrm>
            <a:off x="7680960" y="6537960"/>
            <a:ext cx="39776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WHISKAS × CHECKERS SIXTY60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8"/>
          <p:cNvSpPr/>
          <p:nvPr/>
        </p:nvSpPr>
        <p:spPr>
          <a:xfrm>
            <a:off x="11750040" y="6537960"/>
            <a:ext cx="3657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9"/>
          <p:cNvSpPr/>
          <p:nvPr/>
        </p:nvSpPr>
        <p:spPr>
          <a:xfrm>
            <a:off x="502920" y="365760"/>
            <a:ext cx="2147011" cy="292608"/>
          </a:xfrm>
          <a:prstGeom prst="roundRect">
            <a:avLst>
              <a:gd fmla="val 50000" name="adj"/>
            </a:avLst>
          </a:prstGeom>
          <a:solidFill>
            <a:srgbClr val="5C2D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9"/>
          <p:cNvSpPr/>
          <p:nvPr/>
        </p:nvSpPr>
        <p:spPr>
          <a:xfrm>
            <a:off x="502920" y="365760"/>
            <a:ext cx="2147011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HOW IT COMES TOGETHER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9"/>
          <p:cNvSpPr/>
          <p:nvPr/>
        </p:nvSpPr>
        <p:spPr>
          <a:xfrm>
            <a:off x="502920" y="749808"/>
            <a:ext cx="111556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Mapped to the Sixty60 shopper journey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9"/>
          <p:cNvSpPr/>
          <p:nvPr/>
        </p:nvSpPr>
        <p:spPr>
          <a:xfrm>
            <a:off x="502920" y="1874520"/>
            <a:ext cx="2084832" cy="3977640"/>
          </a:xfrm>
          <a:prstGeom prst="roundRect">
            <a:avLst>
              <a:gd fmla="val 3947" name="adj"/>
            </a:avLst>
          </a:prstGeom>
          <a:solidFill>
            <a:srgbClr val="F3EE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9"/>
          <p:cNvSpPr/>
          <p:nvPr/>
        </p:nvSpPr>
        <p:spPr>
          <a:xfrm>
            <a:off x="667512" y="2075688"/>
            <a:ext cx="475488" cy="475488"/>
          </a:xfrm>
          <a:prstGeom prst="roundRect">
            <a:avLst>
              <a:gd fmla="val 23077" name="adj"/>
            </a:avLst>
          </a:prstGeom>
          <a:solidFill>
            <a:srgbClr val="5C2D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search.png" id="241" name="Google Shape;24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8096" y="2176272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9"/>
          <p:cNvSpPr/>
          <p:nvPr/>
        </p:nvSpPr>
        <p:spPr>
          <a:xfrm>
            <a:off x="667512" y="2606040"/>
            <a:ext cx="175564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4CAD"/>
              </a:buClr>
              <a:buSzPts val="850"/>
              <a:buFont typeface="Arial"/>
              <a:buNone/>
            </a:pPr>
            <a:r>
              <a:rPr b="1" i="0" lang="en-US" sz="850" u="none" cap="none" strike="noStrike">
                <a:solidFill>
                  <a:srgbClr val="7A4CAD"/>
                </a:solidFill>
                <a:latin typeface="Arial"/>
                <a:ea typeface="Arial"/>
                <a:cs typeface="Arial"/>
                <a:sym typeface="Arial"/>
              </a:rPr>
              <a:t>STEP 1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9"/>
          <p:cNvSpPr/>
          <p:nvPr/>
        </p:nvSpPr>
        <p:spPr>
          <a:xfrm>
            <a:off x="667512" y="2816352"/>
            <a:ext cx="1755648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Discover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9"/>
          <p:cNvSpPr/>
          <p:nvPr/>
        </p:nvSpPr>
        <p:spPr>
          <a:xfrm>
            <a:off x="667512" y="3172968"/>
            <a:ext cx="1755648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4002B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E4002B"/>
                </a:solidFill>
                <a:latin typeface="Arial"/>
                <a:ea typeface="Arial"/>
                <a:cs typeface="Arial"/>
                <a:sym typeface="Arial"/>
              </a:rPr>
              <a:t>Sponsored search &amp; category banner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9"/>
          <p:cNvSpPr/>
          <p:nvPr/>
        </p:nvSpPr>
        <p:spPr>
          <a:xfrm>
            <a:off x="667512" y="3749040"/>
            <a:ext cx="1755648" cy="2011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930"/>
              <a:buFont typeface="Arial"/>
              <a:buNone/>
            </a:pPr>
            <a:r>
              <a:rPr b="0" i="0" lang="en-US" sz="93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Sponsored placement on “cat food” / “dry food” searches and the pet care category page — pack imagery only, no altered creative.</a:t>
            </a:r>
            <a:endParaRPr b="0" i="0" sz="93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9"/>
          <p:cNvSpPr/>
          <p:nvPr/>
        </p:nvSpPr>
        <p:spPr>
          <a:xfrm>
            <a:off x="2569464" y="3611880"/>
            <a:ext cx="2743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›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9"/>
          <p:cNvSpPr/>
          <p:nvPr/>
        </p:nvSpPr>
        <p:spPr>
          <a:xfrm>
            <a:off x="2711196" y="1874520"/>
            <a:ext cx="2084832" cy="3977640"/>
          </a:xfrm>
          <a:prstGeom prst="roundRect">
            <a:avLst>
              <a:gd fmla="val 3947" name="adj"/>
            </a:avLst>
          </a:prstGeom>
          <a:solidFill>
            <a:srgbClr val="FBFA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9"/>
          <p:cNvSpPr/>
          <p:nvPr/>
        </p:nvSpPr>
        <p:spPr>
          <a:xfrm>
            <a:off x="2875788" y="2075688"/>
            <a:ext cx="475488" cy="475488"/>
          </a:xfrm>
          <a:prstGeom prst="roundRect">
            <a:avLst>
              <a:gd fmla="val 23077" name="adj"/>
            </a:avLst>
          </a:prstGeom>
          <a:solidFill>
            <a:srgbClr val="5C2D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eye.png" id="249" name="Google Shape;24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76372" y="2176272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9"/>
          <p:cNvSpPr/>
          <p:nvPr/>
        </p:nvSpPr>
        <p:spPr>
          <a:xfrm>
            <a:off x="2875788" y="2606040"/>
            <a:ext cx="175564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4CAD"/>
              </a:buClr>
              <a:buSzPts val="850"/>
              <a:buFont typeface="Arial"/>
              <a:buNone/>
            </a:pPr>
            <a:r>
              <a:rPr b="1" i="0" lang="en-US" sz="850" u="none" cap="none" strike="noStrike">
                <a:solidFill>
                  <a:srgbClr val="7A4CAD"/>
                </a:solidFill>
                <a:latin typeface="Arial"/>
                <a:ea typeface="Arial"/>
                <a:cs typeface="Arial"/>
                <a:sym typeface="Arial"/>
              </a:rPr>
              <a:t>STEP 2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9"/>
          <p:cNvSpPr/>
          <p:nvPr/>
        </p:nvSpPr>
        <p:spPr>
          <a:xfrm>
            <a:off x="2875788" y="2816352"/>
            <a:ext cx="1755648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Consider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9"/>
          <p:cNvSpPr/>
          <p:nvPr/>
        </p:nvSpPr>
        <p:spPr>
          <a:xfrm>
            <a:off x="2875788" y="3172968"/>
            <a:ext cx="1755648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4002B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E4002B"/>
                </a:solidFill>
                <a:latin typeface="Arial"/>
                <a:ea typeface="Arial"/>
                <a:cs typeface="Arial"/>
                <a:sym typeface="Arial"/>
              </a:rPr>
              <a:t>Optimised product listing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9"/>
          <p:cNvSpPr/>
          <p:nvPr/>
        </p:nvSpPr>
        <p:spPr>
          <a:xfrm>
            <a:off x="2875788" y="3749040"/>
            <a:ext cx="1755648" cy="2011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930"/>
              <a:buFont typeface="Arial"/>
              <a:buNone/>
            </a:pPr>
            <a:r>
              <a:rPr b="0" i="0" lang="en-US" sz="93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Clear pack shots, complete nutrition information and review prompts on the PDP — the label and pack do the selling.</a:t>
            </a:r>
            <a:endParaRPr b="0" i="0" sz="93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9"/>
          <p:cNvSpPr/>
          <p:nvPr/>
        </p:nvSpPr>
        <p:spPr>
          <a:xfrm>
            <a:off x="4777740" y="3611880"/>
            <a:ext cx="2743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›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9"/>
          <p:cNvSpPr/>
          <p:nvPr/>
        </p:nvSpPr>
        <p:spPr>
          <a:xfrm>
            <a:off x="4919472" y="1874520"/>
            <a:ext cx="2084832" cy="3977640"/>
          </a:xfrm>
          <a:prstGeom prst="roundRect">
            <a:avLst>
              <a:gd fmla="val 3947" name="adj"/>
            </a:avLst>
          </a:prstGeom>
          <a:solidFill>
            <a:srgbClr val="F3EE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9"/>
          <p:cNvSpPr/>
          <p:nvPr/>
        </p:nvSpPr>
        <p:spPr>
          <a:xfrm>
            <a:off x="5084064" y="2075688"/>
            <a:ext cx="475488" cy="475488"/>
          </a:xfrm>
          <a:prstGeom prst="roundRect">
            <a:avLst>
              <a:gd fmla="val 23077" name="adj"/>
            </a:avLst>
          </a:prstGeom>
          <a:solidFill>
            <a:srgbClr val="5C2D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cart.png" id="257" name="Google Shape;257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84648" y="2176272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9"/>
          <p:cNvSpPr/>
          <p:nvPr/>
        </p:nvSpPr>
        <p:spPr>
          <a:xfrm>
            <a:off x="5084064" y="2606040"/>
            <a:ext cx="175564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4CAD"/>
              </a:buClr>
              <a:buSzPts val="850"/>
              <a:buFont typeface="Arial"/>
              <a:buNone/>
            </a:pPr>
            <a:r>
              <a:rPr b="1" i="0" lang="en-US" sz="850" u="none" cap="none" strike="noStrike">
                <a:solidFill>
                  <a:srgbClr val="7A4CAD"/>
                </a:solidFill>
                <a:latin typeface="Arial"/>
                <a:ea typeface="Arial"/>
                <a:cs typeface="Arial"/>
                <a:sym typeface="Arial"/>
              </a:rPr>
              <a:t>STEP 3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9"/>
          <p:cNvSpPr/>
          <p:nvPr/>
        </p:nvSpPr>
        <p:spPr>
          <a:xfrm>
            <a:off x="5084064" y="2816352"/>
            <a:ext cx="1755648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Convert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9"/>
          <p:cNvSpPr/>
          <p:nvPr/>
        </p:nvSpPr>
        <p:spPr>
          <a:xfrm>
            <a:off x="5084064" y="3172968"/>
            <a:ext cx="1755648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4002B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E4002B"/>
                </a:solidFill>
                <a:latin typeface="Arial"/>
                <a:ea typeface="Arial"/>
                <a:cs typeface="Arial"/>
                <a:sym typeface="Arial"/>
              </a:rPr>
              <a:t>Personalised offer at cart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9"/>
          <p:cNvSpPr/>
          <p:nvPr/>
        </p:nvSpPr>
        <p:spPr>
          <a:xfrm>
            <a:off x="5084064" y="3749040"/>
            <a:ext cx="1755648" cy="2011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930"/>
              <a:buFont typeface="Arial"/>
              <a:buNone/>
            </a:pPr>
            <a:r>
              <a:rPr b="0" i="0" lang="en-US" sz="93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Xtra Savings-powered offer (bundle, multi-buy or loyalty price) targeted to the shopper's basket and history.</a:t>
            </a:r>
            <a:endParaRPr b="0" i="0" sz="93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9"/>
          <p:cNvSpPr/>
          <p:nvPr/>
        </p:nvSpPr>
        <p:spPr>
          <a:xfrm>
            <a:off x="6986016" y="3611880"/>
            <a:ext cx="2743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›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9"/>
          <p:cNvSpPr/>
          <p:nvPr/>
        </p:nvSpPr>
        <p:spPr>
          <a:xfrm>
            <a:off x="7127748" y="1874520"/>
            <a:ext cx="2084832" cy="3977640"/>
          </a:xfrm>
          <a:prstGeom prst="roundRect">
            <a:avLst>
              <a:gd fmla="val 3947" name="adj"/>
            </a:avLst>
          </a:prstGeom>
          <a:solidFill>
            <a:srgbClr val="FBFA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9"/>
          <p:cNvSpPr/>
          <p:nvPr/>
        </p:nvSpPr>
        <p:spPr>
          <a:xfrm>
            <a:off x="7292340" y="2075688"/>
            <a:ext cx="475488" cy="475488"/>
          </a:xfrm>
          <a:prstGeom prst="roundRect">
            <a:avLst>
              <a:gd fmla="val 23077" name="adj"/>
            </a:avLst>
          </a:prstGeom>
          <a:solidFill>
            <a:srgbClr val="5C2D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gift.png" id="265" name="Google Shape;265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392924" y="2176272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9"/>
          <p:cNvSpPr/>
          <p:nvPr/>
        </p:nvSpPr>
        <p:spPr>
          <a:xfrm>
            <a:off x="7292340" y="2606040"/>
            <a:ext cx="175564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4CAD"/>
              </a:buClr>
              <a:buSzPts val="850"/>
              <a:buFont typeface="Arial"/>
              <a:buNone/>
            </a:pPr>
            <a:r>
              <a:rPr b="1" i="0" lang="en-US" sz="850" u="none" cap="none" strike="noStrike">
                <a:solidFill>
                  <a:srgbClr val="7A4CAD"/>
                </a:solidFill>
                <a:latin typeface="Arial"/>
                <a:ea typeface="Arial"/>
                <a:cs typeface="Arial"/>
                <a:sym typeface="Arial"/>
              </a:rPr>
              <a:t>STEP 4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9"/>
          <p:cNvSpPr/>
          <p:nvPr/>
        </p:nvSpPr>
        <p:spPr>
          <a:xfrm>
            <a:off x="7292340" y="2816352"/>
            <a:ext cx="1755648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Try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9"/>
          <p:cNvSpPr/>
          <p:nvPr/>
        </p:nvSpPr>
        <p:spPr>
          <a:xfrm>
            <a:off x="7292340" y="3172968"/>
            <a:ext cx="1755648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4002B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E4002B"/>
                </a:solidFill>
                <a:latin typeface="Arial"/>
                <a:ea typeface="Arial"/>
                <a:cs typeface="Arial"/>
                <a:sym typeface="Arial"/>
              </a:rPr>
              <a:t>Sampling for new/switcher households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9"/>
          <p:cNvSpPr/>
          <p:nvPr/>
        </p:nvSpPr>
        <p:spPr>
          <a:xfrm>
            <a:off x="7292340" y="3749040"/>
            <a:ext cx="1755648" cy="2011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930"/>
              <a:buFont typeface="Arial"/>
              <a:buNone/>
            </a:pPr>
            <a:r>
              <a:rPr b="0" i="0" lang="en-US" sz="93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Surprise-and-delight kitten or new-variant samples dropped into eligible baskets to seed trial.</a:t>
            </a:r>
            <a:endParaRPr b="0" i="0" sz="93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9"/>
          <p:cNvSpPr/>
          <p:nvPr/>
        </p:nvSpPr>
        <p:spPr>
          <a:xfrm>
            <a:off x="9194292" y="3611880"/>
            <a:ext cx="2743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›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9"/>
          <p:cNvSpPr/>
          <p:nvPr/>
        </p:nvSpPr>
        <p:spPr>
          <a:xfrm>
            <a:off x="9336024" y="1874520"/>
            <a:ext cx="2084832" cy="3977640"/>
          </a:xfrm>
          <a:prstGeom prst="roundRect">
            <a:avLst>
              <a:gd fmla="val 3947" name="adj"/>
            </a:avLst>
          </a:prstGeom>
          <a:solidFill>
            <a:srgbClr val="F3EE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9"/>
          <p:cNvSpPr/>
          <p:nvPr/>
        </p:nvSpPr>
        <p:spPr>
          <a:xfrm>
            <a:off x="9500616" y="2075688"/>
            <a:ext cx="475488" cy="475488"/>
          </a:xfrm>
          <a:prstGeom prst="roundRect">
            <a:avLst>
              <a:gd fmla="val 23077" name="adj"/>
            </a:avLst>
          </a:prstGeom>
          <a:solidFill>
            <a:srgbClr val="5C2D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repeat.png" id="273" name="Google Shape;273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601200" y="2176272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9"/>
          <p:cNvSpPr/>
          <p:nvPr/>
        </p:nvSpPr>
        <p:spPr>
          <a:xfrm>
            <a:off x="9500616" y="2606040"/>
            <a:ext cx="175564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4CAD"/>
              </a:buClr>
              <a:buSzPts val="850"/>
              <a:buFont typeface="Arial"/>
              <a:buNone/>
            </a:pPr>
            <a:r>
              <a:rPr b="1" i="0" lang="en-US" sz="850" u="none" cap="none" strike="noStrike">
                <a:solidFill>
                  <a:srgbClr val="7A4CAD"/>
                </a:solidFill>
                <a:latin typeface="Arial"/>
                <a:ea typeface="Arial"/>
                <a:cs typeface="Arial"/>
                <a:sym typeface="Arial"/>
              </a:rPr>
              <a:t>STEP 5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9"/>
          <p:cNvSpPr/>
          <p:nvPr/>
        </p:nvSpPr>
        <p:spPr>
          <a:xfrm>
            <a:off x="9500616" y="2816352"/>
            <a:ext cx="1755648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Retain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9"/>
          <p:cNvSpPr/>
          <p:nvPr/>
        </p:nvSpPr>
        <p:spPr>
          <a:xfrm>
            <a:off x="9500616" y="3172968"/>
            <a:ext cx="1755648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4002B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E4002B"/>
                </a:solidFill>
                <a:latin typeface="Arial"/>
                <a:ea typeface="Arial"/>
                <a:cs typeface="Arial"/>
                <a:sym typeface="Arial"/>
              </a:rPr>
              <a:t>Scheduled re-order &amp; WhatsApp nudge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9"/>
          <p:cNvSpPr/>
          <p:nvPr/>
        </p:nvSpPr>
        <p:spPr>
          <a:xfrm>
            <a:off x="9500616" y="3749040"/>
            <a:ext cx="1755648" cy="2011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930"/>
              <a:buFont typeface="Arial"/>
              <a:buNone/>
            </a:pPr>
            <a:r>
              <a:rPr b="0" i="0" lang="en-US" sz="93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Repeat-purchase prompts timed to typical pack depletion, delivered via app, WhatsApp or email.</a:t>
            </a:r>
            <a:endParaRPr b="0" i="0" sz="93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9"/>
          <p:cNvSpPr/>
          <p:nvPr/>
        </p:nvSpPr>
        <p:spPr>
          <a:xfrm>
            <a:off x="502920" y="6537960"/>
            <a:ext cx="54864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HOW IT COMES TOGETHER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9"/>
          <p:cNvSpPr/>
          <p:nvPr/>
        </p:nvSpPr>
        <p:spPr>
          <a:xfrm>
            <a:off x="7680960" y="6537960"/>
            <a:ext cx="39776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WHISKAS × CHECKERS SIXTY60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9"/>
          <p:cNvSpPr/>
          <p:nvPr/>
        </p:nvSpPr>
        <p:spPr>
          <a:xfrm>
            <a:off x="11750040" y="6537960"/>
            <a:ext cx="3657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0"/>
          <p:cNvSpPr/>
          <p:nvPr/>
        </p:nvSpPr>
        <p:spPr>
          <a:xfrm>
            <a:off x="502920" y="365760"/>
            <a:ext cx="1664208" cy="292608"/>
          </a:xfrm>
          <a:prstGeom prst="roundRect">
            <a:avLst>
              <a:gd fmla="val 50000" name="adj"/>
            </a:avLst>
          </a:prstGeom>
          <a:solidFill>
            <a:srgbClr val="5C2D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10"/>
          <p:cNvSpPr/>
          <p:nvPr/>
        </p:nvSpPr>
        <p:spPr>
          <a:xfrm>
            <a:off x="502920" y="365760"/>
            <a:ext cx="1664208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VISUAL EXAMPLES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0"/>
          <p:cNvSpPr/>
          <p:nvPr/>
        </p:nvSpPr>
        <p:spPr>
          <a:xfrm>
            <a:off x="502920" y="502920"/>
            <a:ext cx="111556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What the strategy looks like inside the app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0"/>
          <p:cNvSpPr/>
          <p:nvPr/>
        </p:nvSpPr>
        <p:spPr>
          <a:xfrm>
            <a:off x="502920" y="1170432"/>
            <a:ext cx="106070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1150"/>
              <a:buFont typeface="Arial"/>
              <a:buNone/>
            </a:pPr>
            <a:r>
              <a:rPr b="0" i="1" lang="en-US" sz="115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Illustrative concepts — layout only. Pack imagery, logo and colours shown are the existing Whiskas brand assets, unaltered.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0"/>
          <p:cNvSpPr/>
          <p:nvPr/>
        </p:nvSpPr>
        <p:spPr>
          <a:xfrm>
            <a:off x="594360" y="1572768"/>
            <a:ext cx="2331720" cy="4434840"/>
          </a:xfrm>
          <a:prstGeom prst="roundRect">
            <a:avLst>
              <a:gd fmla="val 8627" name="adj"/>
            </a:avLst>
          </a:prstGeom>
          <a:solidFill>
            <a:srgbClr val="201A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10"/>
          <p:cNvSpPr/>
          <p:nvPr/>
        </p:nvSpPr>
        <p:spPr>
          <a:xfrm>
            <a:off x="676656" y="1655064"/>
            <a:ext cx="2167128" cy="4270248"/>
          </a:xfrm>
          <a:prstGeom prst="roundRect">
            <a:avLst>
              <a:gd fmla="val 6329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10"/>
          <p:cNvSpPr/>
          <p:nvPr/>
        </p:nvSpPr>
        <p:spPr>
          <a:xfrm>
            <a:off x="1440180" y="1682496"/>
            <a:ext cx="640080" cy="128016"/>
          </a:xfrm>
          <a:prstGeom prst="roundRect">
            <a:avLst>
              <a:gd fmla="val 50000" name="adj"/>
            </a:avLst>
          </a:prstGeom>
          <a:solidFill>
            <a:srgbClr val="201A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10"/>
          <p:cNvSpPr/>
          <p:nvPr/>
        </p:nvSpPr>
        <p:spPr>
          <a:xfrm>
            <a:off x="758952" y="1956816"/>
            <a:ext cx="2002536" cy="310896"/>
          </a:xfrm>
          <a:prstGeom prst="roundRect">
            <a:avLst>
              <a:gd fmla="val 50000" name="adj"/>
            </a:avLst>
          </a:prstGeom>
          <a:solidFill>
            <a:srgbClr val="F0EE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10"/>
          <p:cNvSpPr/>
          <p:nvPr/>
        </p:nvSpPr>
        <p:spPr>
          <a:xfrm>
            <a:off x="896112" y="1956816"/>
            <a:ext cx="1728216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cat food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0"/>
          <p:cNvSpPr/>
          <p:nvPr/>
        </p:nvSpPr>
        <p:spPr>
          <a:xfrm>
            <a:off x="758952" y="2359152"/>
            <a:ext cx="2002536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Search results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0"/>
          <p:cNvSpPr/>
          <p:nvPr/>
        </p:nvSpPr>
        <p:spPr>
          <a:xfrm>
            <a:off x="758952" y="2624328"/>
            <a:ext cx="2002536" cy="1417320"/>
          </a:xfrm>
          <a:prstGeom prst="roundRect">
            <a:avLst>
              <a:gd fmla="val 5161" name="adj"/>
            </a:avLst>
          </a:prstGeom>
          <a:solidFill>
            <a:srgbClr val="F3EEFA"/>
          </a:solidFill>
          <a:ln cap="flat" cmpd="sng" w="9525">
            <a:solidFill>
              <a:srgbClr val="B79BD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10"/>
          <p:cNvSpPr/>
          <p:nvPr/>
        </p:nvSpPr>
        <p:spPr>
          <a:xfrm>
            <a:off x="850392" y="2715768"/>
            <a:ext cx="502920" cy="137160"/>
          </a:xfrm>
          <a:prstGeom prst="roundRect">
            <a:avLst>
              <a:gd fmla="val 46667" name="adj"/>
            </a:avLst>
          </a:prstGeom>
          <a:solidFill>
            <a:srgbClr val="5C2D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10"/>
          <p:cNvSpPr/>
          <p:nvPr/>
        </p:nvSpPr>
        <p:spPr>
          <a:xfrm>
            <a:off x="850392" y="2715768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50"/>
              <a:buFont typeface="Arial"/>
              <a:buNone/>
            </a:pPr>
            <a:r>
              <a:rPr b="1" i="0" lang="en-US" sz="5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SPONSORED</a:t>
            </a:r>
            <a:endParaRPr b="0" i="0" sz="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0"/>
          <p:cNvSpPr/>
          <p:nvPr/>
        </p:nvSpPr>
        <p:spPr>
          <a:xfrm>
            <a:off x="868680" y="2926080"/>
            <a:ext cx="685800" cy="868680"/>
          </a:xfrm>
          <a:prstGeom prst="roundRect">
            <a:avLst>
              <a:gd fmla="val 6667" name="adj"/>
            </a:avLst>
          </a:prstGeom>
          <a:solidFill>
            <a:srgbClr val="5C2D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paw.png" id="300" name="Google Shape;30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8992" y="3172968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10"/>
          <p:cNvSpPr/>
          <p:nvPr/>
        </p:nvSpPr>
        <p:spPr>
          <a:xfrm>
            <a:off x="1673352" y="2944368"/>
            <a:ext cx="996696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Whiskas Dry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Cat Food 1.2kg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0"/>
          <p:cNvSpPr/>
          <p:nvPr/>
        </p:nvSpPr>
        <p:spPr>
          <a:xfrm>
            <a:off x="1673352" y="3538728"/>
            <a:ext cx="99669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71456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371456"/>
                </a:solidFill>
                <a:latin typeface="Arial"/>
                <a:ea typeface="Arial"/>
                <a:cs typeface="Arial"/>
                <a:sym typeface="Arial"/>
              </a:rPr>
              <a:t>R159.99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0"/>
          <p:cNvSpPr/>
          <p:nvPr/>
        </p:nvSpPr>
        <p:spPr>
          <a:xfrm>
            <a:off x="758952" y="4224528"/>
            <a:ext cx="2002536" cy="685800"/>
          </a:xfrm>
          <a:prstGeom prst="roundRect">
            <a:avLst>
              <a:gd fmla="val 8000" name="adj"/>
            </a:avLst>
          </a:prstGeom>
          <a:solidFill>
            <a:srgbClr val="F7F6F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10"/>
          <p:cNvSpPr/>
          <p:nvPr/>
        </p:nvSpPr>
        <p:spPr>
          <a:xfrm>
            <a:off x="594360" y="6089904"/>
            <a:ext cx="23317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1456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371456"/>
                </a:solidFill>
                <a:latin typeface="Arial"/>
                <a:ea typeface="Arial"/>
                <a:cs typeface="Arial"/>
                <a:sym typeface="Arial"/>
              </a:rPr>
              <a:t>Top of search — category page and “cat food” / “dry food” terms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0"/>
          <p:cNvSpPr/>
          <p:nvPr/>
        </p:nvSpPr>
        <p:spPr>
          <a:xfrm>
            <a:off x="3383280" y="1572768"/>
            <a:ext cx="2331720" cy="4434840"/>
          </a:xfrm>
          <a:prstGeom prst="roundRect">
            <a:avLst>
              <a:gd fmla="val 8627" name="adj"/>
            </a:avLst>
          </a:prstGeom>
          <a:solidFill>
            <a:srgbClr val="201A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10"/>
          <p:cNvSpPr/>
          <p:nvPr/>
        </p:nvSpPr>
        <p:spPr>
          <a:xfrm>
            <a:off x="3465576" y="1655064"/>
            <a:ext cx="2167128" cy="4270248"/>
          </a:xfrm>
          <a:prstGeom prst="roundRect">
            <a:avLst>
              <a:gd fmla="val 6329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0"/>
          <p:cNvSpPr/>
          <p:nvPr/>
        </p:nvSpPr>
        <p:spPr>
          <a:xfrm>
            <a:off x="4229100" y="1682496"/>
            <a:ext cx="640080" cy="128016"/>
          </a:xfrm>
          <a:prstGeom prst="roundRect">
            <a:avLst>
              <a:gd fmla="val 50000" name="adj"/>
            </a:avLst>
          </a:prstGeom>
          <a:solidFill>
            <a:srgbClr val="201A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10"/>
          <p:cNvSpPr/>
          <p:nvPr/>
        </p:nvSpPr>
        <p:spPr>
          <a:xfrm>
            <a:off x="3547872" y="1956816"/>
            <a:ext cx="200253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950"/>
              <a:buFont typeface="Arial"/>
              <a:buNone/>
            </a:pPr>
            <a:r>
              <a:rPr b="1" i="0" lang="en-US" sz="95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Xtra Savings – For You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0"/>
          <p:cNvSpPr/>
          <p:nvPr/>
        </p:nvSpPr>
        <p:spPr>
          <a:xfrm>
            <a:off x="3547872" y="2350008"/>
            <a:ext cx="2002536" cy="1600200"/>
          </a:xfrm>
          <a:prstGeom prst="roundRect">
            <a:avLst>
              <a:gd fmla="val 4571" name="adj"/>
            </a:avLst>
          </a:prstGeom>
          <a:solidFill>
            <a:srgbClr val="FFFFFF"/>
          </a:solidFill>
          <a:ln cap="flat" cmpd="sng" w="9525">
            <a:solidFill>
              <a:srgbClr val="E7E2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10"/>
          <p:cNvSpPr/>
          <p:nvPr/>
        </p:nvSpPr>
        <p:spPr>
          <a:xfrm>
            <a:off x="3685032" y="2487168"/>
            <a:ext cx="1728216" cy="777240"/>
          </a:xfrm>
          <a:prstGeom prst="roundRect">
            <a:avLst>
              <a:gd fmla="val 5882" name="adj"/>
            </a:avLst>
          </a:prstGeom>
          <a:solidFill>
            <a:srgbClr val="5C2D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paw.png" id="311" name="Google Shape;311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972" y="2624328"/>
            <a:ext cx="402336" cy="402336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10"/>
          <p:cNvSpPr/>
          <p:nvPr/>
        </p:nvSpPr>
        <p:spPr>
          <a:xfrm>
            <a:off x="3685032" y="3328416"/>
            <a:ext cx="1728216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850"/>
              <a:buFont typeface="Arial"/>
              <a:buNone/>
            </a:pPr>
            <a:r>
              <a:rPr b="1" i="0" lang="en-US" sz="85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Just for you, Thandi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0"/>
          <p:cNvSpPr/>
          <p:nvPr/>
        </p:nvSpPr>
        <p:spPr>
          <a:xfrm>
            <a:off x="3685032" y="3538728"/>
            <a:ext cx="1728216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750"/>
              <a:buFont typeface="Arial"/>
              <a:buNone/>
            </a:pPr>
            <a:r>
              <a:rPr b="0" i="0" lang="en-US" sz="75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15% off Whiskas Dry Adult — based on your last order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0"/>
          <p:cNvSpPr/>
          <p:nvPr/>
        </p:nvSpPr>
        <p:spPr>
          <a:xfrm>
            <a:off x="3547872" y="4178808"/>
            <a:ext cx="2002536" cy="365760"/>
          </a:xfrm>
          <a:prstGeom prst="roundRect">
            <a:avLst>
              <a:gd fmla="val 50000" name="adj"/>
            </a:avLst>
          </a:prstGeom>
          <a:solidFill>
            <a:srgbClr val="E400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10"/>
          <p:cNvSpPr/>
          <p:nvPr/>
        </p:nvSpPr>
        <p:spPr>
          <a:xfrm>
            <a:off x="3547872" y="4178808"/>
            <a:ext cx="2002536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Add to basket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0"/>
          <p:cNvSpPr/>
          <p:nvPr/>
        </p:nvSpPr>
        <p:spPr>
          <a:xfrm>
            <a:off x="3547872" y="4773168"/>
            <a:ext cx="2002536" cy="868680"/>
          </a:xfrm>
          <a:prstGeom prst="roundRect">
            <a:avLst>
              <a:gd fmla="val 8421" name="adj"/>
            </a:avLst>
          </a:prstGeom>
          <a:solidFill>
            <a:srgbClr val="F7F6F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10"/>
          <p:cNvSpPr/>
          <p:nvPr/>
        </p:nvSpPr>
        <p:spPr>
          <a:xfrm>
            <a:off x="3685032" y="4937760"/>
            <a:ext cx="1728216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750"/>
              <a:buFont typeface="Arial"/>
              <a:buNone/>
            </a:pPr>
            <a:r>
              <a:rPr b="0" i="0" lang="en-US" sz="75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🐱 New kitten sample available — tap to add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0"/>
          <p:cNvSpPr/>
          <p:nvPr/>
        </p:nvSpPr>
        <p:spPr>
          <a:xfrm>
            <a:off x="3383280" y="6089904"/>
            <a:ext cx="23317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1456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371456"/>
                </a:solidFill>
                <a:latin typeface="Arial"/>
                <a:ea typeface="Arial"/>
                <a:cs typeface="Arial"/>
                <a:sym typeface="Arial"/>
              </a:rPr>
              <a:t>Personalised offer — powered by Xtra Savings / Rex purchase data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0"/>
          <p:cNvSpPr/>
          <p:nvPr/>
        </p:nvSpPr>
        <p:spPr>
          <a:xfrm>
            <a:off x="6172200" y="1572768"/>
            <a:ext cx="2331720" cy="4434840"/>
          </a:xfrm>
          <a:prstGeom prst="roundRect">
            <a:avLst>
              <a:gd fmla="val 8627" name="adj"/>
            </a:avLst>
          </a:prstGeom>
          <a:solidFill>
            <a:srgbClr val="201A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10"/>
          <p:cNvSpPr/>
          <p:nvPr/>
        </p:nvSpPr>
        <p:spPr>
          <a:xfrm>
            <a:off x="6254496" y="1655064"/>
            <a:ext cx="2167128" cy="4270248"/>
          </a:xfrm>
          <a:prstGeom prst="roundRect">
            <a:avLst>
              <a:gd fmla="val 6329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10"/>
          <p:cNvSpPr/>
          <p:nvPr/>
        </p:nvSpPr>
        <p:spPr>
          <a:xfrm>
            <a:off x="7018020" y="1682496"/>
            <a:ext cx="640080" cy="128016"/>
          </a:xfrm>
          <a:prstGeom prst="roundRect">
            <a:avLst>
              <a:gd fmla="val 50000" name="adj"/>
            </a:avLst>
          </a:prstGeom>
          <a:solidFill>
            <a:srgbClr val="201A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10"/>
          <p:cNvSpPr/>
          <p:nvPr/>
        </p:nvSpPr>
        <p:spPr>
          <a:xfrm>
            <a:off x="6336792" y="1956816"/>
            <a:ext cx="2002536" cy="1600200"/>
          </a:xfrm>
          <a:prstGeom prst="roundRect">
            <a:avLst>
              <a:gd fmla="val 3429" name="adj"/>
            </a:avLst>
          </a:prstGeom>
          <a:solidFill>
            <a:srgbClr val="5C2D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paw.png" id="323" name="Google Shape;323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63740" y="2350008"/>
            <a:ext cx="548640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10"/>
          <p:cNvSpPr/>
          <p:nvPr/>
        </p:nvSpPr>
        <p:spPr>
          <a:xfrm>
            <a:off x="6336792" y="3657600"/>
            <a:ext cx="2002536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Whiskas Dry Cat Food – Adult 1+ Chicken 1.2kg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10"/>
          <p:cNvSpPr/>
          <p:nvPr/>
        </p:nvSpPr>
        <p:spPr>
          <a:xfrm>
            <a:off x="6336792" y="4059936"/>
            <a:ext cx="2002536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962B"/>
              </a:buClr>
              <a:buSzPts val="750"/>
              <a:buFont typeface="Arial"/>
              <a:buNone/>
            </a:pPr>
            <a:r>
              <a:rPr b="0" i="0" lang="en-US" sz="750" u="none" cap="none" strike="noStrike">
                <a:solidFill>
                  <a:srgbClr val="C9962B"/>
                </a:solidFill>
                <a:latin typeface="Arial"/>
                <a:ea typeface="Arial"/>
                <a:cs typeface="Arial"/>
                <a:sym typeface="Arial"/>
              </a:rPr>
              <a:t>★★★★★  4.8 (2,140 reviews)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0"/>
          <p:cNvSpPr/>
          <p:nvPr/>
        </p:nvSpPr>
        <p:spPr>
          <a:xfrm>
            <a:off x="6336792" y="4315968"/>
            <a:ext cx="200253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71456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371456"/>
                </a:solidFill>
                <a:latin typeface="Arial"/>
                <a:ea typeface="Arial"/>
                <a:cs typeface="Arial"/>
                <a:sym typeface="Arial"/>
              </a:rPr>
              <a:t>R159.99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10"/>
          <p:cNvSpPr/>
          <p:nvPr/>
        </p:nvSpPr>
        <p:spPr>
          <a:xfrm>
            <a:off x="6336792" y="4681728"/>
            <a:ext cx="2002536" cy="347472"/>
          </a:xfrm>
          <a:prstGeom prst="roundRect">
            <a:avLst>
              <a:gd fmla="val 50000" name="adj"/>
            </a:avLst>
          </a:prstGeom>
          <a:solidFill>
            <a:srgbClr val="E400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10"/>
          <p:cNvSpPr/>
          <p:nvPr/>
        </p:nvSpPr>
        <p:spPr>
          <a:xfrm>
            <a:off x="6336792" y="4681728"/>
            <a:ext cx="2002536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Add to basket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0"/>
          <p:cNvSpPr/>
          <p:nvPr/>
        </p:nvSpPr>
        <p:spPr>
          <a:xfrm>
            <a:off x="6336792" y="5138928"/>
            <a:ext cx="2002536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750"/>
              <a:buFont typeface="Arial"/>
              <a:buNone/>
            </a:pPr>
            <a:r>
              <a:rPr b="1" i="0" lang="en-US" sz="75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Frequently bought together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0"/>
          <p:cNvSpPr/>
          <p:nvPr/>
        </p:nvSpPr>
        <p:spPr>
          <a:xfrm>
            <a:off x="6336792" y="5358384"/>
            <a:ext cx="548640" cy="530352"/>
          </a:xfrm>
          <a:prstGeom prst="roundRect">
            <a:avLst>
              <a:gd fmla="val 8621" name="adj"/>
            </a:avLst>
          </a:prstGeom>
          <a:solidFill>
            <a:srgbClr val="F0EE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10"/>
          <p:cNvSpPr/>
          <p:nvPr/>
        </p:nvSpPr>
        <p:spPr>
          <a:xfrm>
            <a:off x="6958584" y="5358384"/>
            <a:ext cx="548640" cy="530352"/>
          </a:xfrm>
          <a:prstGeom prst="roundRect">
            <a:avLst>
              <a:gd fmla="val 8621" name="adj"/>
            </a:avLst>
          </a:prstGeom>
          <a:solidFill>
            <a:srgbClr val="F0EE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10"/>
          <p:cNvSpPr/>
          <p:nvPr/>
        </p:nvSpPr>
        <p:spPr>
          <a:xfrm>
            <a:off x="7580376" y="5358384"/>
            <a:ext cx="548640" cy="530352"/>
          </a:xfrm>
          <a:prstGeom prst="roundRect">
            <a:avLst>
              <a:gd fmla="val 8621" name="adj"/>
            </a:avLst>
          </a:prstGeom>
          <a:solidFill>
            <a:srgbClr val="F0EE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10"/>
          <p:cNvSpPr/>
          <p:nvPr/>
        </p:nvSpPr>
        <p:spPr>
          <a:xfrm>
            <a:off x="6172200" y="6089904"/>
            <a:ext cx="23317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1456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371456"/>
                </a:solidFill>
                <a:latin typeface="Arial"/>
                <a:ea typeface="Arial"/>
                <a:cs typeface="Arial"/>
                <a:sym typeface="Arial"/>
              </a:rPr>
              <a:t>PDP with reviews, ratings and complementary Whiskas variants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0"/>
          <p:cNvSpPr/>
          <p:nvPr/>
        </p:nvSpPr>
        <p:spPr>
          <a:xfrm>
            <a:off x="502920" y="6537960"/>
            <a:ext cx="54864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VISUAL EXAMPLES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0"/>
          <p:cNvSpPr/>
          <p:nvPr/>
        </p:nvSpPr>
        <p:spPr>
          <a:xfrm>
            <a:off x="7680960" y="6537960"/>
            <a:ext cx="39776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WHISKAS × CHECKERS SIXTY60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0"/>
          <p:cNvSpPr/>
          <p:nvPr/>
        </p:nvSpPr>
        <p:spPr>
          <a:xfrm>
            <a:off x="11750040" y="6537960"/>
            <a:ext cx="3657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2"/>
          <p:cNvSpPr/>
          <p:nvPr/>
        </p:nvSpPr>
        <p:spPr>
          <a:xfrm>
            <a:off x="502920" y="365760"/>
            <a:ext cx="1261872" cy="292608"/>
          </a:xfrm>
          <a:prstGeom prst="roundRect">
            <a:avLst>
              <a:gd fmla="val 50000" name="adj"/>
            </a:avLst>
          </a:prstGeom>
          <a:solidFill>
            <a:srgbClr val="5C2D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12"/>
          <p:cNvSpPr/>
          <p:nvPr/>
        </p:nvSpPr>
        <p:spPr>
          <a:xfrm>
            <a:off x="502920" y="365760"/>
            <a:ext cx="126187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INVESTMENT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2"/>
          <p:cNvSpPr/>
          <p:nvPr/>
        </p:nvSpPr>
        <p:spPr>
          <a:xfrm>
            <a:off x="502920" y="749808"/>
            <a:ext cx="111556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Indicative budget split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12"/>
          <p:cNvSpPr/>
          <p:nvPr/>
        </p:nvSpPr>
        <p:spPr>
          <a:xfrm>
            <a:off x="502920" y="1417320"/>
            <a:ext cx="106070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Weighted toward always-on search and personalisation — the two levers with the most direct line to incremental sales and ROAS.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46" name="Google Shape;346;p12"/>
          <p:cNvGraphicFramePr/>
          <p:nvPr/>
        </p:nvGraphicFramePr>
        <p:xfrm>
          <a:off x="502920" y="1874520"/>
          <a:ext cx="5486400" cy="448056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347" name="Google Shape;347;p12"/>
          <p:cNvSpPr/>
          <p:nvPr/>
        </p:nvSpPr>
        <p:spPr>
          <a:xfrm>
            <a:off x="6355080" y="1874520"/>
            <a:ext cx="77724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2D91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5C2D91"/>
                </a:solidFill>
                <a:latin typeface="Arial"/>
                <a:ea typeface="Arial"/>
                <a:cs typeface="Arial"/>
                <a:sym typeface="Arial"/>
              </a:rPr>
              <a:t>30%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2"/>
          <p:cNvSpPr/>
          <p:nvPr/>
        </p:nvSpPr>
        <p:spPr>
          <a:xfrm>
            <a:off x="7132320" y="1874520"/>
            <a:ext cx="44805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Search &amp; sponsored placement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12"/>
          <p:cNvSpPr/>
          <p:nvPr/>
        </p:nvSpPr>
        <p:spPr>
          <a:xfrm>
            <a:off x="7132320" y="2130552"/>
            <a:ext cx="44805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930"/>
              <a:buFont typeface="Arial"/>
              <a:buNone/>
            </a:pPr>
            <a:r>
              <a:rPr b="0" i="0" lang="en-US" sz="93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Own the moment of intent — category takeovers, sponsored search, banner rotation.</a:t>
            </a:r>
            <a:endParaRPr b="0" i="0" sz="93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2"/>
          <p:cNvSpPr/>
          <p:nvPr/>
        </p:nvSpPr>
        <p:spPr>
          <a:xfrm>
            <a:off x="6355080" y="2596896"/>
            <a:ext cx="77724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2D91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5C2D91"/>
                </a:solidFill>
                <a:latin typeface="Arial"/>
                <a:ea typeface="Arial"/>
                <a:cs typeface="Arial"/>
                <a:sym typeface="Arial"/>
              </a:rPr>
              <a:t>22%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2"/>
          <p:cNvSpPr/>
          <p:nvPr/>
        </p:nvSpPr>
        <p:spPr>
          <a:xfrm>
            <a:off x="7132320" y="2596896"/>
            <a:ext cx="44805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Personalisation &amp; CRM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12"/>
          <p:cNvSpPr/>
          <p:nvPr/>
        </p:nvSpPr>
        <p:spPr>
          <a:xfrm>
            <a:off x="7132320" y="2852928"/>
            <a:ext cx="44805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930"/>
              <a:buFont typeface="Arial"/>
              <a:buNone/>
            </a:pPr>
            <a:r>
              <a:rPr b="0" i="0" lang="en-US" sz="93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Xtra Savings segments, WhatsApp/email nudges, Rex-powered targeting.</a:t>
            </a:r>
            <a:endParaRPr b="0" i="0" sz="93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12"/>
          <p:cNvSpPr/>
          <p:nvPr/>
        </p:nvSpPr>
        <p:spPr>
          <a:xfrm>
            <a:off x="6355080" y="3319272"/>
            <a:ext cx="77724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2D91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5C2D91"/>
                </a:solidFill>
                <a:latin typeface="Arial"/>
                <a:ea typeface="Arial"/>
                <a:cs typeface="Arial"/>
                <a:sym typeface="Arial"/>
              </a:rPr>
              <a:t>18%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12"/>
          <p:cNvSpPr/>
          <p:nvPr/>
        </p:nvSpPr>
        <p:spPr>
          <a:xfrm>
            <a:off x="7132320" y="3319272"/>
            <a:ext cx="44805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Sampling &amp; trial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12"/>
          <p:cNvSpPr/>
          <p:nvPr/>
        </p:nvSpPr>
        <p:spPr>
          <a:xfrm>
            <a:off x="7132320" y="3575304"/>
            <a:ext cx="44805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930"/>
              <a:buFont typeface="Arial"/>
              <a:buNone/>
            </a:pPr>
            <a:r>
              <a:rPr b="0" i="0" lang="en-US" sz="93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Always-on kitten/switcher sampling plus seasonal surprise-and-delight drops.</a:t>
            </a:r>
            <a:endParaRPr b="0" i="0" sz="93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12"/>
          <p:cNvSpPr/>
          <p:nvPr/>
        </p:nvSpPr>
        <p:spPr>
          <a:xfrm>
            <a:off x="6355080" y="4041648"/>
            <a:ext cx="77724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2D91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5C2D91"/>
                </a:solidFill>
                <a:latin typeface="Arial"/>
                <a:ea typeface="Arial"/>
                <a:cs typeface="Arial"/>
                <a:sym typeface="Arial"/>
              </a:rPr>
              <a:t>14%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12"/>
          <p:cNvSpPr/>
          <p:nvPr/>
        </p:nvSpPr>
        <p:spPr>
          <a:xfrm>
            <a:off x="7132320" y="4041648"/>
            <a:ext cx="44805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Content &amp; storytelling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12"/>
          <p:cNvSpPr/>
          <p:nvPr/>
        </p:nvSpPr>
        <p:spPr>
          <a:xfrm>
            <a:off x="7132320" y="4297680"/>
            <a:ext cx="44805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930"/>
              <a:buFont typeface="Arial"/>
              <a:buNone/>
            </a:pPr>
            <a:r>
              <a:rPr b="0" i="0" lang="en-US" sz="93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Cat-care hub, nutrition content, UGC and review generation.</a:t>
            </a:r>
            <a:endParaRPr b="0" i="0" sz="93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12"/>
          <p:cNvSpPr/>
          <p:nvPr/>
        </p:nvSpPr>
        <p:spPr>
          <a:xfrm>
            <a:off x="6355080" y="4764024"/>
            <a:ext cx="77724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2D91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5C2D91"/>
                </a:solidFill>
                <a:latin typeface="Arial"/>
                <a:ea typeface="Arial"/>
                <a:cs typeface="Arial"/>
                <a:sym typeface="Arial"/>
              </a:rPr>
              <a:t>10%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12"/>
          <p:cNvSpPr/>
          <p:nvPr/>
        </p:nvSpPr>
        <p:spPr>
          <a:xfrm>
            <a:off x="7132320" y="4764024"/>
            <a:ext cx="44805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Availability contingency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12"/>
          <p:cNvSpPr/>
          <p:nvPr/>
        </p:nvSpPr>
        <p:spPr>
          <a:xfrm>
            <a:off x="7132320" y="5020056"/>
            <a:ext cx="44805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930"/>
              <a:buFont typeface="Arial"/>
              <a:buNone/>
            </a:pPr>
            <a:r>
              <a:rPr b="0" i="0" lang="en-US" sz="93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Reserved to react fast to import-driven stock or freight cost shocks.</a:t>
            </a:r>
            <a:endParaRPr b="0" i="0" sz="93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12"/>
          <p:cNvSpPr/>
          <p:nvPr/>
        </p:nvSpPr>
        <p:spPr>
          <a:xfrm>
            <a:off x="6355080" y="5486400"/>
            <a:ext cx="77724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2D91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5C2D91"/>
                </a:solidFill>
                <a:latin typeface="Arial"/>
                <a:ea typeface="Arial"/>
                <a:cs typeface="Arial"/>
                <a:sym typeface="Arial"/>
              </a:rPr>
              <a:t>6%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12"/>
          <p:cNvSpPr/>
          <p:nvPr/>
        </p:nvSpPr>
        <p:spPr>
          <a:xfrm>
            <a:off x="7132320" y="5486400"/>
            <a:ext cx="44805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Measurement &amp; optimisation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12"/>
          <p:cNvSpPr/>
          <p:nvPr/>
        </p:nvSpPr>
        <p:spPr>
          <a:xfrm>
            <a:off x="7132320" y="5742432"/>
            <a:ext cx="44805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930"/>
              <a:buFont typeface="Arial"/>
              <a:buNone/>
            </a:pPr>
            <a:r>
              <a:rPr b="0" i="0" lang="en-US" sz="93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Dashboarding, incrementality testing, ROAS reporting cadence.</a:t>
            </a:r>
            <a:endParaRPr b="0" i="0" sz="93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12"/>
          <p:cNvSpPr/>
          <p:nvPr/>
        </p:nvSpPr>
        <p:spPr>
          <a:xfrm>
            <a:off x="502920" y="6537960"/>
            <a:ext cx="54864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INVESTMENT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12"/>
          <p:cNvSpPr/>
          <p:nvPr/>
        </p:nvSpPr>
        <p:spPr>
          <a:xfrm>
            <a:off x="7680960" y="6537960"/>
            <a:ext cx="39776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WHISKAS × CHECKERS SIXTY60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12"/>
          <p:cNvSpPr/>
          <p:nvPr/>
        </p:nvSpPr>
        <p:spPr>
          <a:xfrm>
            <a:off x="11750040" y="6537960"/>
            <a:ext cx="3657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3"/>
          <p:cNvSpPr/>
          <p:nvPr/>
        </p:nvSpPr>
        <p:spPr>
          <a:xfrm>
            <a:off x="502920" y="365760"/>
            <a:ext cx="1342339" cy="292608"/>
          </a:xfrm>
          <a:prstGeom prst="roundRect">
            <a:avLst>
              <a:gd fmla="val 50000" name="adj"/>
            </a:avLst>
          </a:prstGeom>
          <a:solidFill>
            <a:srgbClr val="5C2D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13"/>
          <p:cNvSpPr/>
          <p:nvPr/>
        </p:nvSpPr>
        <p:spPr>
          <a:xfrm>
            <a:off x="502920" y="365760"/>
            <a:ext cx="1342339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MEASUREMENT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13"/>
          <p:cNvSpPr/>
          <p:nvPr/>
        </p:nvSpPr>
        <p:spPr>
          <a:xfrm>
            <a:off x="502920" y="749808"/>
            <a:ext cx="111556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Success metrics: incremental sales &amp; ROAS at the core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13"/>
          <p:cNvSpPr/>
          <p:nvPr/>
        </p:nvSpPr>
        <p:spPr>
          <a:xfrm>
            <a:off x="502920" y="1691640"/>
            <a:ext cx="2697480" cy="2240280"/>
          </a:xfrm>
          <a:prstGeom prst="roundRect">
            <a:avLst>
              <a:gd fmla="val 3673" name="adj"/>
            </a:avLst>
          </a:prstGeom>
          <a:solidFill>
            <a:srgbClr val="FBFA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13"/>
          <p:cNvSpPr/>
          <p:nvPr/>
        </p:nvSpPr>
        <p:spPr>
          <a:xfrm>
            <a:off x="722376" y="1911096"/>
            <a:ext cx="502920" cy="502920"/>
          </a:xfrm>
          <a:prstGeom prst="roundRect">
            <a:avLst>
              <a:gd fmla="val 21818" name="adj"/>
            </a:avLst>
          </a:prstGeom>
          <a:solidFill>
            <a:srgbClr val="5C2D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trend.png" id="378" name="Google Shape;37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2104" y="2020824"/>
            <a:ext cx="283464" cy="283464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13"/>
          <p:cNvSpPr/>
          <p:nvPr/>
        </p:nvSpPr>
        <p:spPr>
          <a:xfrm>
            <a:off x="722376" y="2560320"/>
            <a:ext cx="2258568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Incremental sales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13"/>
          <p:cNvSpPr/>
          <p:nvPr/>
        </p:nvSpPr>
        <p:spPr>
          <a:xfrm>
            <a:off x="722376" y="2953512"/>
            <a:ext cx="2258568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Sales lift vs. a holdout/control group, isolating the Sixty60 media effect from base demand.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13"/>
          <p:cNvSpPr/>
          <p:nvPr/>
        </p:nvSpPr>
        <p:spPr>
          <a:xfrm>
            <a:off x="3401568" y="1691640"/>
            <a:ext cx="2697480" cy="2240280"/>
          </a:xfrm>
          <a:prstGeom prst="roundRect">
            <a:avLst>
              <a:gd fmla="val 3673" name="adj"/>
            </a:avLst>
          </a:prstGeom>
          <a:solidFill>
            <a:srgbClr val="FBFA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13"/>
          <p:cNvSpPr/>
          <p:nvPr/>
        </p:nvSpPr>
        <p:spPr>
          <a:xfrm>
            <a:off x="3621024" y="1911096"/>
            <a:ext cx="502920" cy="502920"/>
          </a:xfrm>
          <a:prstGeom prst="roundRect">
            <a:avLst>
              <a:gd fmla="val 21818" name="adj"/>
            </a:avLst>
          </a:prstGeom>
          <a:solidFill>
            <a:srgbClr val="E400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barchart.png" id="383" name="Google Shape;38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30752" y="2020824"/>
            <a:ext cx="283464" cy="283464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13"/>
          <p:cNvSpPr/>
          <p:nvPr/>
        </p:nvSpPr>
        <p:spPr>
          <a:xfrm>
            <a:off x="3621024" y="2560320"/>
            <a:ext cx="2258568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ROAS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13"/>
          <p:cNvSpPr/>
          <p:nvPr/>
        </p:nvSpPr>
        <p:spPr>
          <a:xfrm>
            <a:off x="3621024" y="2953512"/>
            <a:ext cx="2258568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Return on ad spend across sponsored search, banners and sampling — tracked by pillar and campaign.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13"/>
          <p:cNvSpPr/>
          <p:nvPr/>
        </p:nvSpPr>
        <p:spPr>
          <a:xfrm>
            <a:off x="6300216" y="1691640"/>
            <a:ext cx="2697480" cy="2240280"/>
          </a:xfrm>
          <a:prstGeom prst="roundRect">
            <a:avLst>
              <a:gd fmla="val 3673" name="adj"/>
            </a:avLst>
          </a:prstGeom>
          <a:solidFill>
            <a:srgbClr val="FBFA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13"/>
          <p:cNvSpPr/>
          <p:nvPr/>
        </p:nvSpPr>
        <p:spPr>
          <a:xfrm>
            <a:off x="6519672" y="1911096"/>
            <a:ext cx="502920" cy="502920"/>
          </a:xfrm>
          <a:prstGeom prst="roundRect">
            <a:avLst>
              <a:gd fmla="val 21818" name="adj"/>
            </a:avLst>
          </a:prstGeom>
          <a:solidFill>
            <a:srgbClr val="C996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search.png" id="388" name="Google Shape;388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629400" y="2020824"/>
            <a:ext cx="283464" cy="283464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13"/>
          <p:cNvSpPr/>
          <p:nvPr/>
        </p:nvSpPr>
        <p:spPr>
          <a:xfrm>
            <a:off x="6519672" y="2560320"/>
            <a:ext cx="2258568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Share of search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13"/>
          <p:cNvSpPr/>
          <p:nvPr/>
        </p:nvSpPr>
        <p:spPr>
          <a:xfrm>
            <a:off x="6519672" y="2953512"/>
            <a:ext cx="2258568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Whiskas' visibility rank on “cat food” and “dry food” queries vs. Purina, Royal Canin and Hill's.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3"/>
          <p:cNvSpPr/>
          <p:nvPr/>
        </p:nvSpPr>
        <p:spPr>
          <a:xfrm>
            <a:off x="9198864" y="1691640"/>
            <a:ext cx="2697480" cy="2240280"/>
          </a:xfrm>
          <a:prstGeom prst="roundRect">
            <a:avLst>
              <a:gd fmla="val 3673" name="adj"/>
            </a:avLst>
          </a:prstGeom>
          <a:solidFill>
            <a:srgbClr val="FBFA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13"/>
          <p:cNvSpPr/>
          <p:nvPr/>
        </p:nvSpPr>
        <p:spPr>
          <a:xfrm>
            <a:off x="9418320" y="1911096"/>
            <a:ext cx="502920" cy="502920"/>
          </a:xfrm>
          <a:prstGeom prst="roundRect">
            <a:avLst>
              <a:gd fmla="val 21818" name="adj"/>
            </a:avLst>
          </a:prstGeom>
          <a:solidFill>
            <a:srgbClr val="1E8E5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package.png" id="393" name="Google Shape;393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528048" y="2020824"/>
            <a:ext cx="283464" cy="283464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13"/>
          <p:cNvSpPr/>
          <p:nvPr/>
        </p:nvSpPr>
        <p:spPr>
          <a:xfrm>
            <a:off x="9418320" y="2560320"/>
            <a:ext cx="2258568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On-shelf availability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13"/>
          <p:cNvSpPr/>
          <p:nvPr/>
        </p:nvSpPr>
        <p:spPr>
          <a:xfrm>
            <a:off x="9418320" y="2953512"/>
            <a:ext cx="2258568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% of SKUs in-stock and orderable — the leading indicator for both sales and search ranking.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13"/>
          <p:cNvSpPr/>
          <p:nvPr/>
        </p:nvSpPr>
        <p:spPr>
          <a:xfrm>
            <a:off x="502920" y="4206240"/>
            <a:ext cx="5394960" cy="1051560"/>
          </a:xfrm>
          <a:prstGeom prst="roundRect">
            <a:avLst>
              <a:gd fmla="val 7826" name="adj"/>
            </a:avLst>
          </a:prstGeom>
          <a:solidFill>
            <a:srgbClr val="F3EE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13"/>
          <p:cNvSpPr/>
          <p:nvPr/>
        </p:nvSpPr>
        <p:spPr>
          <a:xfrm>
            <a:off x="704088" y="4462272"/>
            <a:ext cx="548640" cy="548640"/>
          </a:xfrm>
          <a:prstGeom prst="roundRect">
            <a:avLst>
              <a:gd fmla="val 21667" name="adj"/>
            </a:avLst>
          </a:prstGeom>
          <a:solidFill>
            <a:srgbClr val="7A4CA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users.png" id="398" name="Google Shape;398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2960" y="4581144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13"/>
          <p:cNvSpPr/>
          <p:nvPr/>
        </p:nvSpPr>
        <p:spPr>
          <a:xfrm>
            <a:off x="1417320" y="4352544"/>
            <a:ext cx="42976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New-to-brand rate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13"/>
          <p:cNvSpPr/>
          <p:nvPr/>
        </p:nvSpPr>
        <p:spPr>
          <a:xfrm>
            <a:off x="1417320" y="4663440"/>
            <a:ext cx="42976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970"/>
              <a:buFont typeface="Arial"/>
              <a:buNone/>
            </a:pPr>
            <a:r>
              <a:rPr b="0" i="0" lang="en-US" sz="97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Share of Sixty60 Whiskas buyers who are new or lapsed — proof the strategy is growing, not just reallocating, the base.</a:t>
            </a:r>
            <a:endParaRPr b="0" i="0" sz="97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13"/>
          <p:cNvSpPr/>
          <p:nvPr/>
        </p:nvSpPr>
        <p:spPr>
          <a:xfrm>
            <a:off x="6080760" y="4206240"/>
            <a:ext cx="5394960" cy="1051560"/>
          </a:xfrm>
          <a:prstGeom prst="roundRect">
            <a:avLst>
              <a:gd fmla="val 7826" name="adj"/>
            </a:avLst>
          </a:prstGeom>
          <a:solidFill>
            <a:srgbClr val="F3EE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13"/>
          <p:cNvSpPr/>
          <p:nvPr/>
        </p:nvSpPr>
        <p:spPr>
          <a:xfrm>
            <a:off x="6281928" y="4462272"/>
            <a:ext cx="548640" cy="548640"/>
          </a:xfrm>
          <a:prstGeom prst="roundRect">
            <a:avLst>
              <a:gd fmla="val 21667" name="adj"/>
            </a:avLst>
          </a:prstGeom>
          <a:solidFill>
            <a:srgbClr val="7A4CA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repeat.png" id="403" name="Google Shape;403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400800" y="4581144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13"/>
          <p:cNvSpPr/>
          <p:nvPr/>
        </p:nvSpPr>
        <p:spPr>
          <a:xfrm>
            <a:off x="6995160" y="4352544"/>
            <a:ext cx="42976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1A26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201A26"/>
                </a:solidFill>
                <a:latin typeface="Arial"/>
                <a:ea typeface="Arial"/>
                <a:cs typeface="Arial"/>
                <a:sym typeface="Arial"/>
              </a:rPr>
              <a:t>Repeat purchase / subscription uptake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13"/>
          <p:cNvSpPr/>
          <p:nvPr/>
        </p:nvSpPr>
        <p:spPr>
          <a:xfrm>
            <a:off x="6995160" y="4663440"/>
            <a:ext cx="42976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E6779"/>
              </a:buClr>
              <a:buSzPts val="970"/>
              <a:buFont typeface="Arial"/>
              <a:buNone/>
            </a:pPr>
            <a:r>
              <a:rPr b="0" i="0" lang="en-US" sz="970" u="none" cap="none" strike="noStrike">
                <a:solidFill>
                  <a:srgbClr val="6E6779"/>
                </a:solidFill>
                <a:latin typeface="Arial"/>
                <a:ea typeface="Arial"/>
                <a:cs typeface="Arial"/>
                <a:sym typeface="Arial"/>
              </a:rPr>
              <a:t>Re-order rate and scheduled-delivery sign-ups — the payoff of the loyalty pillar.</a:t>
            </a:r>
            <a:endParaRPr b="0" i="0" sz="97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13"/>
          <p:cNvSpPr/>
          <p:nvPr/>
        </p:nvSpPr>
        <p:spPr>
          <a:xfrm>
            <a:off x="502920" y="6537960"/>
            <a:ext cx="54864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MEASUREMENT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13"/>
          <p:cNvSpPr/>
          <p:nvPr/>
        </p:nvSpPr>
        <p:spPr>
          <a:xfrm>
            <a:off x="7680960" y="6537960"/>
            <a:ext cx="39776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WHISKAS × CHECKERS SIXTY60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13"/>
          <p:cNvSpPr/>
          <p:nvPr/>
        </p:nvSpPr>
        <p:spPr>
          <a:xfrm>
            <a:off x="11750040" y="6537960"/>
            <a:ext cx="3657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993A3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9993A3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71456"/>
        </a:solidFill>
      </p:bgPr>
    </p:bg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4"/>
          <p:cNvSpPr/>
          <p:nvPr/>
        </p:nvSpPr>
        <p:spPr>
          <a:xfrm>
            <a:off x="9276080" y="4228565"/>
            <a:ext cx="4572000" cy="4572000"/>
          </a:xfrm>
          <a:prstGeom prst="ellipse">
            <a:avLst/>
          </a:prstGeom>
          <a:solidFill>
            <a:srgbClr val="5C2D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s/paw.png" id="415" name="Google Shape;41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640" y="502920"/>
            <a:ext cx="640080" cy="64008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16" name="Google Shape;416;p14"/>
          <p:cNvCxnSpPr/>
          <p:nvPr/>
        </p:nvCxnSpPr>
        <p:spPr>
          <a:xfrm>
            <a:off x="502920" y="5806440"/>
            <a:ext cx="5029200" cy="0"/>
          </a:xfrm>
          <a:prstGeom prst="straightConnector1">
            <a:avLst/>
          </a:prstGeom>
          <a:noFill/>
          <a:ln cap="flat" cmpd="sng" w="12700">
            <a:solidFill>
              <a:srgbClr val="7A4CA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7" name="Google Shape;417;p14"/>
          <p:cNvSpPr txBox="1"/>
          <p:nvPr/>
        </p:nvSpPr>
        <p:spPr>
          <a:xfrm>
            <a:off x="1346200" y="527400"/>
            <a:ext cx="6096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</a:rPr>
              <a:t>From Visibility to Incremental Growth </a:t>
            </a:r>
            <a:endParaRPr sz="2800">
              <a:solidFill>
                <a:schemeClr val="lt1"/>
              </a:solidFill>
            </a:endParaRPr>
          </a:p>
        </p:txBody>
      </p:sp>
      <p:sp>
        <p:nvSpPr>
          <p:cNvPr id="418" name="Google Shape;418;p14"/>
          <p:cNvSpPr txBox="1"/>
          <p:nvPr/>
        </p:nvSpPr>
        <p:spPr>
          <a:xfrm>
            <a:off x="1480700" y="1518225"/>
            <a:ext cx="9170100" cy="24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700">
                <a:solidFill>
                  <a:schemeClr val="lt1"/>
                </a:solidFill>
              </a:rPr>
              <a:t>Make Whiskas the most visible, available and compelling choice for cat owners — exactly when and where they’re ready to buy. </a:t>
            </a:r>
            <a:endParaRPr i="1" sz="3700">
              <a:solidFill>
                <a:schemeClr val="lt1"/>
              </a:solidFill>
            </a:endParaRPr>
          </a:p>
        </p:txBody>
      </p:sp>
      <p:sp>
        <p:nvSpPr>
          <p:cNvPr id="419" name="Google Shape;419;p14"/>
          <p:cNvSpPr txBox="1"/>
          <p:nvPr/>
        </p:nvSpPr>
        <p:spPr>
          <a:xfrm>
            <a:off x="775925" y="6116350"/>
            <a:ext cx="8393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>
                <a:solidFill>
                  <a:schemeClr val="lt1"/>
                </a:solidFill>
              </a:rPr>
              <a:t>Sixty60 becomes more than a media channel — it becomes a measurable growth engine for Whiskas. </a:t>
            </a:r>
            <a:endParaRPr b="1" i="1">
              <a:solidFill>
                <a:schemeClr val="lt1"/>
              </a:solidFill>
            </a:endParaRPr>
          </a:p>
        </p:txBody>
      </p:sp>
      <p:sp>
        <p:nvSpPr>
          <p:cNvPr id="420" name="Google Shape;420;p14"/>
          <p:cNvSpPr txBox="1"/>
          <p:nvPr/>
        </p:nvSpPr>
        <p:spPr>
          <a:xfrm>
            <a:off x="11620500" y="5765800"/>
            <a:ext cx="914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14"/>
          <p:cNvSpPr txBox="1"/>
          <p:nvPr/>
        </p:nvSpPr>
        <p:spPr>
          <a:xfrm>
            <a:off x="9569475" y="5872625"/>
            <a:ext cx="2698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/>
              <a:t>Thank You</a:t>
            </a:r>
            <a:endParaRPr b="1" sz="3900">
              <a:solidFill>
                <a:schemeClr val="lt1"/>
              </a:solidFill>
            </a:endParaRPr>
          </a:p>
        </p:txBody>
      </p:sp>
      <p:sp>
        <p:nvSpPr>
          <p:cNvPr id="422" name="Google Shape;422;p14"/>
          <p:cNvSpPr txBox="1"/>
          <p:nvPr/>
        </p:nvSpPr>
        <p:spPr>
          <a:xfrm>
            <a:off x="320400" y="4379038"/>
            <a:ext cx="11300100" cy="13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lt1"/>
                </a:solidFill>
              </a:rPr>
              <a:t>Presented by -  Dipuo Mohlabane																			Demi Meyer																					Nkageleng Mohlala</a:t>
            </a:r>
            <a:endParaRPr sz="2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2026-08-25T07:21:21Z</dcterms:created>
  <dc:creator>PptxGenJS</dc:creator>
</cp:coreProperties>
</file>